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1" r:id="rId5"/>
    <p:sldId id="266" r:id="rId6"/>
    <p:sldId id="270" r:id="rId7"/>
    <p:sldId id="267" r:id="rId8"/>
    <p:sldId id="274" r:id="rId9"/>
    <p:sldId id="268" r:id="rId10"/>
    <p:sldId id="258" r:id="rId11"/>
    <p:sldId id="262" r:id="rId12"/>
    <p:sldId id="272" r:id="rId13"/>
    <p:sldId id="259" r:id="rId14"/>
    <p:sldId id="263" r:id="rId15"/>
    <p:sldId id="264" r:id="rId16"/>
    <p:sldId id="260" r:id="rId17"/>
    <p:sldId id="265"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7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sorterViewPr>
    <p:cViewPr>
      <p:scale>
        <a:sx n="100" d="100"/>
        <a:sy n="100" d="100"/>
      </p:scale>
      <p:origin x="0" y="15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151803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87660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225818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17642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124108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280967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202315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255772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27954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65939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4FA64-AFAB-42AE-95AC-98DE8D1B1375}" type="datetimeFigureOut">
              <a:rPr lang="en-AU" smtClean="0"/>
              <a:t>16/03/2012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84DED3-E101-467E-A80D-C27231C558EC}" type="slidenum">
              <a:rPr lang="en-AU" smtClean="0"/>
              <a:t>‹#›</a:t>
            </a:fld>
            <a:endParaRPr lang="en-AU" dirty="0"/>
          </a:p>
        </p:txBody>
      </p:sp>
    </p:spTree>
    <p:extLst>
      <p:ext uri="{BB962C8B-B14F-4D97-AF65-F5344CB8AC3E}">
        <p14:creationId xmlns:p14="http://schemas.microsoft.com/office/powerpoint/2010/main" val="41997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4FA64-AFAB-42AE-95AC-98DE8D1B1375}" type="datetimeFigureOut">
              <a:rPr lang="en-AU" smtClean="0"/>
              <a:t>16/03/2012</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4DED3-E101-467E-A80D-C27231C558EC}" type="slidenum">
              <a:rPr lang="en-AU" smtClean="0"/>
              <a:t>‹#›</a:t>
            </a:fld>
            <a:endParaRPr lang="en-AU" dirty="0"/>
          </a:p>
        </p:txBody>
      </p:sp>
    </p:spTree>
    <p:extLst>
      <p:ext uri="{BB962C8B-B14F-4D97-AF65-F5344CB8AC3E}">
        <p14:creationId xmlns:p14="http://schemas.microsoft.com/office/powerpoint/2010/main" val="268898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35.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8.pn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ideo" Target="http://www.youtube.com/v/FDQHYYknTrE?version=3&amp;hl=en_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81.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8" Type="http://schemas.openxmlformats.org/officeDocument/2006/relationships/hyperlink" Target="http://www.redmeatgreenfacts.com.au/Manage-Land/Sustainable-Agriculture" TargetMode="External"/><Relationship Id="rId3" Type="http://schemas.openxmlformats.org/officeDocument/2006/relationships/hyperlink" Target="http://hsc.csu.edu.au/agriculture/production/aboriginal_land/aborigl.html" TargetMode="External"/><Relationship Id="rId7" Type="http://schemas.openxmlformats.org/officeDocument/2006/relationships/hyperlink" Target="http://www.kraft.com.au/Products/KRAFTHistory/DecadesOfHistory/1930d.aspx" TargetMode="External"/><Relationship Id="rId2" Type="http://schemas.openxmlformats.org/officeDocument/2006/relationships/hyperlink" Target="http://www.enotes.com/australian-aborigines-reference/australian-aborigines" TargetMode="External"/><Relationship Id="rId1" Type="http://schemas.openxmlformats.org/officeDocument/2006/relationships/slideLayout" Target="../slideLayouts/slideLayout2.xml"/><Relationship Id="rId6" Type="http://schemas.openxmlformats.org/officeDocument/2006/relationships/hyperlink" Target="http://www.dictionaryofsydney.org/entry/immigration" TargetMode="External"/><Relationship Id="rId11" Type="http://schemas.openxmlformats.org/officeDocument/2006/relationships/hyperlink" Target="http://www.daff.gov.au/fisheries/aquaculture" TargetMode="External"/><Relationship Id="rId5" Type="http://schemas.openxmlformats.org/officeDocument/2006/relationships/hyperlink" Target="http://www.nationmaster.com/graph/foo_mcd_res-food-mcdonalds-restaurants" TargetMode="External"/><Relationship Id="rId10" Type="http://schemas.openxmlformats.org/officeDocument/2006/relationships/hyperlink" Target="http://www.abc.net.au/schoolstv/food/ep10.htm" TargetMode="External"/><Relationship Id="rId4" Type="http://schemas.openxmlformats.org/officeDocument/2006/relationships/hyperlink" Target="http://www.nationaltrust.com.au/schoolsprogram/educationkits/TFS.pdf" TargetMode="External"/><Relationship Id="rId9" Type="http://schemas.openxmlformats.org/officeDocument/2006/relationships/hyperlink" Target="http://hsc.csu.edu.au/food_technology/industry/aquaculture/aquacult.ht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2.wav"/><Relationship Id="rId7" Type="http://schemas.openxmlformats.org/officeDocument/2006/relationships/image" Target="../media/image19.jpeg"/><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www.google.com.au/imgres?imgurl=http://www.seednation.com/images/seeds/fb5e494dc088368ea2d7cbb46e4d4771.jpg&amp;imgrefurl=http://www.seednation.com/more.php?id=28&amp;usg=__yTgKsfCMn4PRNlFZFY2UMpKb4Vc=&amp;h=480&amp;w=640&amp;sz=107&amp;hl=en&amp;start=1&amp;zoom=1&amp;tbnid=mIHsGt34ROzsjM:&amp;tbnh=103&amp;tbnw=137&amp;ei=ZRNTTvbvJYXdmAWCprnqDw&amp;prev=/search?q=Xanthorrhoea+(grass-tree)&amp;um=1&amp;hl=en&amp;sa=N&amp;rls=com.microsoft:en-au&amp;tbm=isch&amp;um=1&amp;itbs=1" TargetMode="External"/><Relationship Id="rId3" Type="http://schemas.openxmlformats.org/officeDocument/2006/relationships/audio" Target="../media/media3.wav"/><Relationship Id="rId7" Type="http://schemas.openxmlformats.org/officeDocument/2006/relationships/image" Target="../media/image23.png"/><Relationship Id="rId12" Type="http://schemas.openxmlformats.org/officeDocument/2006/relationships/image" Target="../media/image28.png"/><Relationship Id="rId2" Type="http://schemas.microsoft.com/office/2007/relationships/media" Target="../media/media3.wav"/><Relationship Id="rId16" Type="http://schemas.openxmlformats.org/officeDocument/2006/relationships/image" Target="../media/image21.png"/><Relationship Id="rId1" Type="http://schemas.openxmlformats.org/officeDocument/2006/relationships/tags" Target="../tags/tag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hyperlink" Target="http://www.google.com.au/imgres?imgurl=http://anpsa.org.au/jpg2/imp4072.jpg&amp;imgrefurl=http://anpsa.org.au/APOL2007/jul07-s2.html&amp;usg=__gImyVKFZ-641xgJ8qz9pTia6jsE=&amp;h=305&amp;w=450&amp;sz=41&amp;hl=en&amp;start=9&amp;zoom=1&amp;tbnid=Ev7pCdfRtVSYcM:&amp;tbnh=86&amp;tbnw=127&amp;ei=ixVTTpjZPOehmQWo6bWaDg&amp;prev=/search?q=grevilleas&amp;um=1&amp;hl=en&amp;sa=X&amp;rls=com.microsoft:en-au&amp;tbm=isch&amp;um=1&amp;itbs=1" TargetMode="External"/><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slideLayout" Target="../slideLayouts/slideLayout2.xml"/><Relationship Id="rId9" Type="http://schemas.openxmlformats.org/officeDocument/2006/relationships/image" Target="../media/image25.png"/><Relationship Id="rId1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21.png"/><Relationship Id="rId4" Type="http://schemas.openxmlformats.org/officeDocument/2006/relationships/image" Target="../media/image38.pn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21.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21.png"/><Relationship Id="rId4" Type="http://schemas.openxmlformats.org/officeDocument/2006/relationships/image" Target="../media/image59.png"/><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616" y="1484783"/>
            <a:ext cx="7543583" cy="2115667"/>
          </a:xfrm>
        </p:spPr>
        <p:txBody>
          <a:bodyPr>
            <a:normAutofit/>
          </a:bodyPr>
          <a:lstStyle/>
          <a:p>
            <a:r>
              <a:rPr lang="en-AU" dirty="0"/>
              <a:t>T</a:t>
            </a:r>
            <a:r>
              <a:rPr lang="en-AU" dirty="0" smtClean="0"/>
              <a:t>he Australian</a:t>
            </a:r>
            <a:br>
              <a:rPr lang="en-AU" dirty="0" smtClean="0"/>
            </a:br>
            <a:r>
              <a:rPr lang="en-AU" dirty="0" smtClean="0"/>
              <a:t>Food </a:t>
            </a:r>
            <a:r>
              <a:rPr lang="en-AU" dirty="0"/>
              <a:t>I</a:t>
            </a:r>
            <a:r>
              <a:rPr lang="en-AU" dirty="0" smtClean="0"/>
              <a:t>ndustry</a:t>
            </a:r>
            <a:br>
              <a:rPr lang="en-AU" dirty="0" smtClean="0"/>
            </a:br>
            <a:endParaRPr lang="en-AU" dirty="0"/>
          </a:p>
        </p:txBody>
      </p:sp>
      <p:pic>
        <p:nvPicPr>
          <p:cNvPr id="1026" name="Picture 2" descr="http://t2.gstatic.com/images?q=tbn:ANd9GcSdRvespZv1_vKuLRtzv_Wb4V6map8LAkUxXv2oHzA64iFu_k8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555" y="2928040"/>
            <a:ext cx="324035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996952"/>
            <a:ext cx="2139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00" y="404664"/>
            <a:ext cx="24447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0555" y="44624"/>
            <a:ext cx="107315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224" y="5445224"/>
            <a:ext cx="14747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5418867"/>
            <a:ext cx="13652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170036"/>
            <a:ext cx="177482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7865" y="5661248"/>
            <a:ext cx="1237626" cy="105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8182" y="303957"/>
            <a:ext cx="206692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8003" y="5627781"/>
            <a:ext cx="1732359" cy="98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0272" y="1916832"/>
            <a:ext cx="1927225"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4248" y="3887539"/>
            <a:ext cx="176847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3507" y="5479192"/>
            <a:ext cx="137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5763" y="1844824"/>
            <a:ext cx="113195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33247" y="5729335"/>
            <a:ext cx="710753" cy="72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58388255"/>
      </p:ext>
    </p:extLst>
  </p:cSld>
  <p:clrMapOvr>
    <a:masterClrMapping/>
  </p:clrMapOvr>
  <mc:AlternateContent xmlns:mc="http://schemas.openxmlformats.org/markup-compatibility/2006" xmlns:p14="http://schemas.microsoft.com/office/powerpoint/2010/main">
    <mc:Choice Requires="p14">
      <p:transition spd="slow" p14:dur="1500" advTm="3503">
        <p:split orient="vert"/>
      </p:transition>
    </mc:Choice>
    <mc:Fallback xmlns="">
      <p:transition spd="slow" advTm="350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88640"/>
            <a:ext cx="8352928" cy="1077218"/>
          </a:xfrm>
          <a:prstGeom prst="rect">
            <a:avLst/>
          </a:prstGeom>
          <a:noFill/>
        </p:spPr>
        <p:txBody>
          <a:bodyPr wrap="square" lIns="91440" tIns="45720" rIns="91440" bIns="45720">
            <a:spAutoFit/>
          </a:bodyPr>
          <a:lstStyle/>
          <a:p>
            <a:pPr algn="ctr"/>
            <a:r>
              <a:rPr lang="en-A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Factors that influence the Australian food industry nationally</a:t>
            </a:r>
            <a:endParaRPr lang="en-U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2"/>
            <a:ext cx="1716806" cy="189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764" y="3212976"/>
            <a:ext cx="15621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3965451"/>
            <a:ext cx="1720254" cy="369332"/>
          </a:xfrm>
          <a:prstGeom prst="rect">
            <a:avLst/>
          </a:prstGeom>
          <a:noFill/>
        </p:spPr>
        <p:txBody>
          <a:bodyPr wrap="square" rtlCol="0">
            <a:spAutoFit/>
          </a:bodyPr>
          <a:lstStyle/>
          <a:p>
            <a:pPr algn="ctr"/>
            <a:r>
              <a:rPr lang="en-AU" dirty="0"/>
              <a:t>Climate</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16859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79912" y="3717032"/>
            <a:ext cx="2101776" cy="646331"/>
          </a:xfrm>
          <a:prstGeom prst="rect">
            <a:avLst/>
          </a:prstGeom>
          <a:noFill/>
        </p:spPr>
        <p:txBody>
          <a:bodyPr wrap="square" rtlCol="0">
            <a:spAutoFit/>
          </a:bodyPr>
          <a:lstStyle/>
          <a:p>
            <a:pPr algn="ctr"/>
            <a:r>
              <a:rPr lang="en-AU" dirty="0" smtClean="0"/>
              <a:t>Environmental Factors</a:t>
            </a:r>
            <a:endParaRPr lang="en-AU"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79" y="1484784"/>
            <a:ext cx="125868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20272" y="3789040"/>
            <a:ext cx="1512168" cy="369332"/>
          </a:xfrm>
          <a:prstGeom prst="rect">
            <a:avLst/>
          </a:prstGeom>
          <a:noFill/>
        </p:spPr>
        <p:txBody>
          <a:bodyPr wrap="square" rtlCol="0">
            <a:spAutoFit/>
          </a:bodyPr>
          <a:lstStyle/>
          <a:p>
            <a:pPr algn="ctr"/>
            <a:r>
              <a:rPr lang="en-AU" dirty="0" smtClean="0"/>
              <a:t>Economy</a:t>
            </a:r>
            <a:endParaRPr lang="en-AU"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824" y="3451285"/>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3400203"/>
            <a:ext cx="15113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010" y="3410141"/>
            <a:ext cx="15113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310" y="4699067"/>
            <a:ext cx="15113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52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wipe(down)">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circle(in)">
                                      <p:cBhvr>
                                        <p:cTn id="24"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60648"/>
            <a:ext cx="8496944" cy="1200329"/>
          </a:xfrm>
          <a:prstGeom prst="rect">
            <a:avLst/>
          </a:prstGeom>
          <a:noFill/>
        </p:spPr>
        <p:txBody>
          <a:bodyPr wrap="square" lIns="91440" tIns="45720" rIns="91440" bIns="45720">
            <a:spAutoFit/>
          </a:bodyPr>
          <a:lstStyle/>
          <a:p>
            <a:pPr algn="ctr"/>
            <a:r>
              <a:rPr lang="en-A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Factors that influence the Australian food industry globally</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16832"/>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844824"/>
            <a:ext cx="2689959" cy="212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44208" y="4221088"/>
            <a:ext cx="2088232" cy="369332"/>
          </a:xfrm>
          <a:prstGeom prst="rect">
            <a:avLst/>
          </a:prstGeom>
          <a:noFill/>
        </p:spPr>
        <p:txBody>
          <a:bodyPr wrap="square" rtlCol="0">
            <a:spAutoFit/>
          </a:bodyPr>
          <a:lstStyle/>
          <a:p>
            <a:r>
              <a:rPr lang="en-AU" dirty="0" smtClean="0"/>
              <a:t>Tourism</a:t>
            </a:r>
            <a:endParaRPr lang="en-AU" dirty="0"/>
          </a:p>
        </p:txBody>
      </p:sp>
      <p:sp>
        <p:nvSpPr>
          <p:cNvPr id="5" name="TextBox 4"/>
          <p:cNvSpPr txBox="1"/>
          <p:nvPr/>
        </p:nvSpPr>
        <p:spPr>
          <a:xfrm>
            <a:off x="3707904" y="4221088"/>
            <a:ext cx="1944216" cy="369332"/>
          </a:xfrm>
          <a:prstGeom prst="rect">
            <a:avLst/>
          </a:prstGeom>
          <a:noFill/>
        </p:spPr>
        <p:txBody>
          <a:bodyPr wrap="square" rtlCol="0">
            <a:spAutoFit/>
          </a:bodyPr>
          <a:lstStyle/>
          <a:p>
            <a:r>
              <a:rPr lang="en-AU" dirty="0" smtClean="0"/>
              <a:t>Global Issues</a:t>
            </a:r>
            <a:endParaRPr lang="en-AU" dirty="0"/>
          </a:p>
        </p:txBody>
      </p:sp>
      <p:sp>
        <p:nvSpPr>
          <p:cNvPr id="6" name="TextBox 5"/>
          <p:cNvSpPr txBox="1"/>
          <p:nvPr/>
        </p:nvSpPr>
        <p:spPr>
          <a:xfrm>
            <a:off x="539552" y="4405754"/>
            <a:ext cx="2160240" cy="646331"/>
          </a:xfrm>
          <a:prstGeom prst="rect">
            <a:avLst/>
          </a:prstGeom>
          <a:noFill/>
        </p:spPr>
        <p:txBody>
          <a:bodyPr wrap="square" rtlCol="0">
            <a:spAutoFit/>
          </a:bodyPr>
          <a:lstStyle/>
          <a:p>
            <a:pPr algn="ctr"/>
            <a:r>
              <a:rPr lang="en-AU" dirty="0" smtClean="0"/>
              <a:t>Population &amp; global Demand</a:t>
            </a:r>
            <a:endParaRPr lang="en-AU"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545" y="3861048"/>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80" y="3969850"/>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44208" y="3983757"/>
            <a:ext cx="1509128" cy="230832"/>
          </a:xfrm>
          <a:prstGeom prst="rect">
            <a:avLst/>
          </a:prstGeom>
        </p:spPr>
        <p:txBody>
          <a:bodyPr wrap="square">
            <a:spAutoFit/>
          </a:bodyPr>
          <a:lstStyle/>
          <a:p>
            <a:r>
              <a:rPr lang="en-AU" sz="900" dirty="0"/>
              <a:t>Photo courtesy of clip art</a:t>
            </a:r>
          </a:p>
        </p:txBody>
      </p:sp>
    </p:spTree>
    <p:extLst>
      <p:ext uri="{BB962C8B-B14F-4D97-AF65-F5344CB8AC3E}">
        <p14:creationId xmlns:p14="http://schemas.microsoft.com/office/powerpoint/2010/main" val="89240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1000" fill="hold"/>
                                        <p:tgtEl>
                                          <p:spTgt spid="10243"/>
                                        </p:tgtEl>
                                        <p:attrNameLst>
                                          <p:attrName>ppt_w</p:attrName>
                                        </p:attrNameLst>
                                      </p:cBhvr>
                                      <p:tavLst>
                                        <p:tav tm="0">
                                          <p:val>
                                            <p:fltVal val="0"/>
                                          </p:val>
                                        </p:tav>
                                        <p:tav tm="100000">
                                          <p:val>
                                            <p:strVal val="#ppt_w"/>
                                          </p:val>
                                        </p:tav>
                                      </p:tavLst>
                                    </p:anim>
                                    <p:anim calcmode="lin" valueType="num">
                                      <p:cBhvr>
                                        <p:cTn id="20" dur="1000" fill="hold"/>
                                        <p:tgtEl>
                                          <p:spTgt spid="10243"/>
                                        </p:tgtEl>
                                        <p:attrNameLst>
                                          <p:attrName>ppt_h</p:attrName>
                                        </p:attrNameLst>
                                      </p:cBhvr>
                                      <p:tavLst>
                                        <p:tav tm="0">
                                          <p:val>
                                            <p:fltVal val="0"/>
                                          </p:val>
                                        </p:tav>
                                        <p:tav tm="100000">
                                          <p:val>
                                            <p:strVal val="#ppt_h"/>
                                          </p:val>
                                        </p:tav>
                                      </p:tavLst>
                                    </p:anim>
                                    <p:anim calcmode="lin" valueType="num">
                                      <p:cBhvr>
                                        <p:cTn id="21" dur="1000" fill="hold"/>
                                        <p:tgtEl>
                                          <p:spTgt spid="10243"/>
                                        </p:tgtEl>
                                        <p:attrNameLst>
                                          <p:attrName>style.rotation</p:attrName>
                                        </p:attrNameLst>
                                      </p:cBhvr>
                                      <p:tavLst>
                                        <p:tav tm="0">
                                          <p:val>
                                            <p:fltVal val="90"/>
                                          </p:val>
                                        </p:tav>
                                        <p:tav tm="100000">
                                          <p:val>
                                            <p:fltVal val="0"/>
                                          </p:val>
                                        </p:tav>
                                      </p:tavLst>
                                    </p:anim>
                                    <p:animEffect transition="in" filter="fade">
                                      <p:cBhvr>
                                        <p:cTn id="22" dur="1000"/>
                                        <p:tgtEl>
                                          <p:spTgt spid="10243"/>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fade">
                                      <p:cBhvr>
                                        <p:cTn id="27" dur="2000"/>
                                        <p:tgtEl>
                                          <p:spTgt spid="10244"/>
                                        </p:tgtEl>
                                      </p:cBhvr>
                                    </p:animEffect>
                                    <p:anim calcmode="lin" valueType="num">
                                      <p:cBhvr>
                                        <p:cTn id="28" dur="2000" fill="hold"/>
                                        <p:tgtEl>
                                          <p:spTgt spid="10244"/>
                                        </p:tgtEl>
                                        <p:attrNameLst>
                                          <p:attrName>ppt_w</p:attrName>
                                        </p:attrNameLst>
                                      </p:cBhvr>
                                      <p:tavLst>
                                        <p:tav tm="0" fmla="#ppt_w*sin(2.5*pi*$)">
                                          <p:val>
                                            <p:fltVal val="0"/>
                                          </p:val>
                                        </p:tav>
                                        <p:tav tm="100000">
                                          <p:val>
                                            <p:fltVal val="1"/>
                                          </p:val>
                                        </p:tav>
                                      </p:tavLst>
                                    </p:anim>
                                    <p:anim calcmode="lin" valueType="num">
                                      <p:cBhvr>
                                        <p:cTn id="29" dur="2000" fill="hold"/>
                                        <p:tgtEl>
                                          <p:spTgt spid="10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True Cost of Food</a:t>
            </a:r>
            <a:endParaRPr lang="en-AU" dirty="0"/>
          </a:p>
        </p:txBody>
      </p:sp>
      <p:sp>
        <p:nvSpPr>
          <p:cNvPr id="6" name="Oval 5"/>
          <p:cNvSpPr/>
          <p:nvPr/>
        </p:nvSpPr>
        <p:spPr>
          <a:xfrm>
            <a:off x="107504" y="2492896"/>
            <a:ext cx="2664296" cy="25202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323528" y="3050376"/>
            <a:ext cx="2232248" cy="1477328"/>
          </a:xfrm>
          <a:prstGeom prst="rect">
            <a:avLst/>
          </a:prstGeom>
          <a:noFill/>
        </p:spPr>
        <p:txBody>
          <a:bodyPr wrap="square" rtlCol="0">
            <a:spAutoFit/>
          </a:bodyPr>
          <a:lstStyle/>
          <a:p>
            <a:pPr algn="ctr"/>
            <a:r>
              <a:rPr lang="en-AU" dirty="0" smtClean="0"/>
              <a:t>Just for FUN watch this video on the true cost of food on the environment, society and individuals.</a:t>
            </a:r>
            <a:endParaRPr lang="en-AU" dirty="0"/>
          </a:p>
        </p:txBody>
      </p:sp>
      <p:sp>
        <p:nvSpPr>
          <p:cNvPr id="8" name="Rectangle 7"/>
          <p:cNvSpPr/>
          <p:nvPr/>
        </p:nvSpPr>
        <p:spPr>
          <a:xfrm>
            <a:off x="827584" y="6021288"/>
            <a:ext cx="7896896" cy="369332"/>
          </a:xfrm>
          <a:prstGeom prst="rect">
            <a:avLst/>
          </a:prstGeom>
        </p:spPr>
        <p:txBody>
          <a:bodyPr wrap="square">
            <a:spAutoFit/>
          </a:bodyPr>
          <a:lstStyle/>
          <a:p>
            <a:pPr algn="ctr"/>
            <a:r>
              <a:rPr lang="en-AU" dirty="0"/>
              <a:t>http://www.youtube.com/watch?v=FDQHYYknTrE&amp;feature=related</a:t>
            </a:r>
          </a:p>
        </p:txBody>
      </p:sp>
      <p:pic>
        <p:nvPicPr>
          <p:cNvPr id="5" name="FDQHYYknTrE?version=3&amp;hl=en_US"/>
          <p:cNvPicPr>
            <a:picLocks noRot="1" noChangeAspect="1"/>
          </p:cNvPicPr>
          <p:nvPr>
            <a:videoFile r:link="rId1"/>
          </p:nvPr>
        </p:nvPicPr>
        <p:blipFill>
          <a:blip r:embed="rId3"/>
          <a:stretch>
            <a:fillRect/>
          </a:stretch>
        </p:blipFill>
        <p:spPr>
          <a:xfrm>
            <a:off x="2963840" y="1412776"/>
            <a:ext cx="5760640" cy="4320480"/>
          </a:xfrm>
          <a:prstGeom prst="rect">
            <a:avLst/>
          </a:prstGeom>
        </p:spPr>
      </p:pic>
    </p:spTree>
    <p:extLst>
      <p:ext uri="{BB962C8B-B14F-4D97-AF65-F5344CB8AC3E}">
        <p14:creationId xmlns:p14="http://schemas.microsoft.com/office/powerpoint/2010/main" val="32592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568952" cy="1077218"/>
          </a:xfrm>
          <a:prstGeom prst="rect">
            <a:avLst/>
          </a:prstGeom>
          <a:noFill/>
        </p:spPr>
        <p:txBody>
          <a:bodyPr wrap="square" lIns="91440" tIns="45720" rIns="91440" bIns="45720">
            <a:spAutoFit/>
          </a:bodyPr>
          <a:lstStyle/>
          <a:p>
            <a:pPr algn="ctr"/>
            <a:r>
              <a:rPr lang="en-A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The impact of food manufacturing on the individual</a:t>
            </a:r>
            <a:endParaRPr lang="en-U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2114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4005064"/>
            <a:ext cx="1872208" cy="369332"/>
          </a:xfrm>
          <a:prstGeom prst="rect">
            <a:avLst/>
          </a:prstGeom>
          <a:noFill/>
        </p:spPr>
        <p:txBody>
          <a:bodyPr wrap="square" rtlCol="0">
            <a:spAutoFit/>
          </a:bodyPr>
          <a:lstStyle/>
          <a:p>
            <a:pPr algn="ctr"/>
            <a:r>
              <a:rPr lang="en-AU" dirty="0" smtClean="0"/>
              <a:t>Leisure time</a:t>
            </a:r>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628776"/>
            <a:ext cx="3353655" cy="244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19872" y="4189730"/>
            <a:ext cx="2592288" cy="369332"/>
          </a:xfrm>
          <a:prstGeom prst="rect">
            <a:avLst/>
          </a:prstGeom>
          <a:noFill/>
        </p:spPr>
        <p:txBody>
          <a:bodyPr wrap="square" rtlCol="0">
            <a:spAutoFit/>
          </a:bodyPr>
          <a:lstStyle/>
          <a:p>
            <a:pPr algn="ctr"/>
            <a:r>
              <a:rPr lang="en-AU" dirty="0" smtClean="0"/>
              <a:t>Limited skill set</a:t>
            </a:r>
            <a:endParaRPr lang="en-AU" dirty="0"/>
          </a:p>
        </p:txBody>
      </p:sp>
      <p:sp>
        <p:nvSpPr>
          <p:cNvPr id="6" name="TextBox 5"/>
          <p:cNvSpPr txBox="1"/>
          <p:nvPr/>
        </p:nvSpPr>
        <p:spPr>
          <a:xfrm>
            <a:off x="6948264" y="4189730"/>
            <a:ext cx="1584176" cy="646331"/>
          </a:xfrm>
          <a:prstGeom prst="rect">
            <a:avLst/>
          </a:prstGeom>
          <a:noFill/>
        </p:spPr>
        <p:txBody>
          <a:bodyPr wrap="square" rtlCol="0">
            <a:spAutoFit/>
          </a:bodyPr>
          <a:lstStyle/>
          <a:p>
            <a:pPr algn="ctr"/>
            <a:r>
              <a:rPr lang="en-AU" dirty="0" smtClean="0"/>
              <a:t>Added nutrients</a:t>
            </a:r>
            <a:endParaRPr lang="en-AU"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469549"/>
            <a:ext cx="1944216" cy="262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476" y="3821485"/>
            <a:ext cx="15113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7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1000" fill="hold"/>
                                        <p:tgtEl>
                                          <p:spTgt spid="1027"/>
                                        </p:tgtEl>
                                        <p:attrNameLst>
                                          <p:attrName>ppt_w</p:attrName>
                                        </p:attrNameLst>
                                      </p:cBhvr>
                                      <p:tavLst>
                                        <p:tav tm="0">
                                          <p:val>
                                            <p:fltVal val="0"/>
                                          </p:val>
                                        </p:tav>
                                        <p:tav tm="100000">
                                          <p:val>
                                            <p:strVal val="#ppt_w"/>
                                          </p:val>
                                        </p:tav>
                                      </p:tavLst>
                                    </p:anim>
                                    <p:anim calcmode="lin" valueType="num">
                                      <p:cBhvr>
                                        <p:cTn id="21" dur="1000" fill="hold"/>
                                        <p:tgtEl>
                                          <p:spTgt spid="1027"/>
                                        </p:tgtEl>
                                        <p:attrNameLst>
                                          <p:attrName>ppt_h</p:attrName>
                                        </p:attrNameLst>
                                      </p:cBhvr>
                                      <p:tavLst>
                                        <p:tav tm="0">
                                          <p:val>
                                            <p:fltVal val="0"/>
                                          </p:val>
                                        </p:tav>
                                        <p:tav tm="100000">
                                          <p:val>
                                            <p:strVal val="#ppt_h"/>
                                          </p:val>
                                        </p:tav>
                                      </p:tavLst>
                                    </p:anim>
                                    <p:anim calcmode="lin" valueType="num">
                                      <p:cBhvr>
                                        <p:cTn id="22" dur="1000" fill="hold"/>
                                        <p:tgtEl>
                                          <p:spTgt spid="1027"/>
                                        </p:tgtEl>
                                        <p:attrNameLst>
                                          <p:attrName>style.rotation</p:attrName>
                                        </p:attrNameLst>
                                      </p:cBhvr>
                                      <p:tavLst>
                                        <p:tav tm="0">
                                          <p:val>
                                            <p:fltVal val="90"/>
                                          </p:val>
                                        </p:tav>
                                        <p:tav tm="100000">
                                          <p:val>
                                            <p:fltVal val="0"/>
                                          </p:val>
                                        </p:tav>
                                      </p:tavLst>
                                    </p:anim>
                                    <p:animEffect transition="in" filter="fade">
                                      <p:cBhvr>
                                        <p:cTn id="23" dur="10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randombar(horizontal)">
                                      <p:cBhvr>
                                        <p:cTn id="2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566" y="188640"/>
            <a:ext cx="8563914" cy="584775"/>
          </a:xfrm>
          <a:prstGeom prst="rect">
            <a:avLst/>
          </a:prstGeom>
        </p:spPr>
        <p:txBody>
          <a:bodyPr wrap="square">
            <a:spAutoFit/>
          </a:bodyPr>
          <a:lstStyle/>
          <a:p>
            <a:pPr lvl="0" algn="ctr"/>
            <a:r>
              <a:rPr lang="en-AU" sz="3200" b="1" dirty="0">
                <a:ln w="18000">
                  <a:solidFill>
                    <a:srgbClr val="C0504D">
                      <a:satMod val="140000"/>
                    </a:srgbClr>
                  </a:solidFill>
                  <a:prstDash val="solid"/>
                  <a:miter lim="800000"/>
                </a:ln>
                <a:noFill/>
                <a:effectLst>
                  <a:outerShdw blurRad="25500" dist="23000" dir="7020000" algn="tl">
                    <a:srgbClr val="000000">
                      <a:alpha val="50000"/>
                    </a:srgbClr>
                  </a:outerShdw>
                </a:effectLst>
              </a:rPr>
              <a:t>The impact of food manufacturing on society</a:t>
            </a:r>
            <a:endParaRPr lang="en-US" sz="32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50" y="1605156"/>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3717032"/>
            <a:ext cx="2232248" cy="369332"/>
          </a:xfrm>
          <a:prstGeom prst="rect">
            <a:avLst/>
          </a:prstGeom>
          <a:noFill/>
        </p:spPr>
        <p:txBody>
          <a:bodyPr wrap="square" rtlCol="0">
            <a:spAutoFit/>
          </a:bodyPr>
          <a:lstStyle/>
          <a:p>
            <a:pPr algn="ctr"/>
            <a:r>
              <a:rPr lang="en-AU" dirty="0" smtClean="0"/>
              <a:t>Water Crisis</a:t>
            </a:r>
            <a:endParaRPr lang="en-A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684" y="1257493"/>
            <a:ext cx="19716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79912" y="3901698"/>
            <a:ext cx="1816448" cy="369332"/>
          </a:xfrm>
          <a:prstGeom prst="rect">
            <a:avLst/>
          </a:prstGeom>
          <a:noFill/>
        </p:spPr>
        <p:txBody>
          <a:bodyPr wrap="square" rtlCol="0">
            <a:spAutoFit/>
          </a:bodyPr>
          <a:lstStyle/>
          <a:p>
            <a:r>
              <a:rPr lang="en-AU" dirty="0" smtClean="0"/>
              <a:t>Land Scarcity</a:t>
            </a:r>
            <a:endParaRPr lang="en-AU"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199" y="142894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72200" y="3789040"/>
            <a:ext cx="2016224" cy="369332"/>
          </a:xfrm>
          <a:prstGeom prst="rect">
            <a:avLst/>
          </a:prstGeom>
          <a:noFill/>
        </p:spPr>
        <p:txBody>
          <a:bodyPr wrap="square" rtlCol="0">
            <a:spAutoFit/>
          </a:bodyPr>
          <a:lstStyle/>
          <a:p>
            <a:pPr algn="ctr"/>
            <a:r>
              <a:rPr lang="en-AU" dirty="0" smtClean="0"/>
              <a:t>Health issues</a:t>
            </a:r>
            <a:endParaRPr lang="en-AU"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589238"/>
            <a:ext cx="15113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95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additive="base">
                                        <p:cTn id="24" dur="500" fill="hold"/>
                                        <p:tgtEl>
                                          <p:spTgt spid="4100"/>
                                        </p:tgtEl>
                                        <p:attrNameLst>
                                          <p:attrName>ppt_x</p:attrName>
                                        </p:attrNameLst>
                                      </p:cBhvr>
                                      <p:tavLst>
                                        <p:tav tm="0">
                                          <p:val>
                                            <p:strVal val="#ppt_x"/>
                                          </p:val>
                                        </p:tav>
                                        <p:tav tm="100000">
                                          <p:val>
                                            <p:strVal val="#ppt_x"/>
                                          </p:val>
                                        </p:tav>
                                      </p:tavLst>
                                    </p:anim>
                                    <p:anim calcmode="lin" valueType="num">
                                      <p:cBhvr additive="base">
                                        <p:cTn id="2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6"/>
            <a:ext cx="8496944" cy="1077218"/>
          </a:xfrm>
          <a:prstGeom prst="rect">
            <a:avLst/>
          </a:prstGeom>
          <a:noFill/>
        </p:spPr>
        <p:txBody>
          <a:bodyPr wrap="square" lIns="91440" tIns="45720" rIns="91440" bIns="45720">
            <a:spAutoFit/>
          </a:bodyPr>
          <a:lstStyle/>
          <a:p>
            <a:pPr algn="ctr"/>
            <a:r>
              <a:rPr lang="en-A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The impact of food manufacturing on the environment</a:t>
            </a:r>
            <a:endParaRPr lang="en-U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549" y="1628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59832" y="3604161"/>
            <a:ext cx="2603983" cy="369332"/>
          </a:xfrm>
          <a:prstGeom prst="rect">
            <a:avLst/>
          </a:prstGeom>
        </p:spPr>
        <p:txBody>
          <a:bodyPr wrap="none">
            <a:spAutoFit/>
          </a:bodyPr>
          <a:lstStyle/>
          <a:p>
            <a:r>
              <a:rPr lang="en-AU" dirty="0"/>
              <a:t>Ocean resource depletion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20" y="1421306"/>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7420" y="3990044"/>
            <a:ext cx="1821358" cy="369332"/>
          </a:xfrm>
          <a:prstGeom prst="rect">
            <a:avLst/>
          </a:prstGeom>
          <a:noFill/>
        </p:spPr>
        <p:txBody>
          <a:bodyPr wrap="square" rtlCol="0">
            <a:spAutoFit/>
          </a:bodyPr>
          <a:lstStyle/>
          <a:p>
            <a:pPr algn="ctr"/>
            <a:r>
              <a:rPr lang="en-AU" dirty="0" smtClean="0"/>
              <a:t>Energy Use</a:t>
            </a:r>
            <a:endParaRPr lang="en-AU"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07" y="4174710"/>
            <a:ext cx="2088232" cy="200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419872" y="6314049"/>
            <a:ext cx="1656184" cy="369332"/>
          </a:xfrm>
          <a:prstGeom prst="rect">
            <a:avLst/>
          </a:prstGeom>
          <a:noFill/>
        </p:spPr>
        <p:txBody>
          <a:bodyPr wrap="square" rtlCol="0">
            <a:spAutoFit/>
          </a:bodyPr>
          <a:lstStyle/>
          <a:p>
            <a:pPr algn="ctr"/>
            <a:r>
              <a:rPr lang="en-AU" dirty="0" smtClean="0"/>
              <a:t>Climate</a:t>
            </a:r>
            <a:endParaRPr lang="en-AU"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440" y="1366833"/>
            <a:ext cx="2983104" cy="223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372200" y="3775247"/>
            <a:ext cx="2088232" cy="369332"/>
          </a:xfrm>
          <a:prstGeom prst="rect">
            <a:avLst/>
          </a:prstGeom>
          <a:noFill/>
        </p:spPr>
        <p:txBody>
          <a:bodyPr wrap="square" rtlCol="0">
            <a:spAutoFit/>
          </a:bodyPr>
          <a:lstStyle/>
          <a:p>
            <a:r>
              <a:rPr lang="en-AU" dirty="0" smtClean="0"/>
              <a:t>Nutrient Loss</a:t>
            </a:r>
            <a:endParaRPr lang="en-AU" dirty="0"/>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032" y="3820654"/>
            <a:ext cx="15113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0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randombar(horizontal)">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2000"/>
                                        <p:tgtEl>
                                          <p:spTgt spid="3074"/>
                                        </p:tgtEl>
                                      </p:cBhvr>
                                    </p:animEffect>
                                    <p:anim calcmode="lin" valueType="num">
                                      <p:cBhvr>
                                        <p:cTn id="21" dur="2000" fill="hold"/>
                                        <p:tgtEl>
                                          <p:spTgt spid="3074"/>
                                        </p:tgtEl>
                                        <p:attrNameLst>
                                          <p:attrName>ppt_w</p:attrName>
                                        </p:attrNameLst>
                                      </p:cBhvr>
                                      <p:tavLst>
                                        <p:tav tm="0" fmla="#ppt_w*sin(2.5*pi*$)">
                                          <p:val>
                                            <p:fltVal val="0"/>
                                          </p:val>
                                        </p:tav>
                                        <p:tav tm="100000">
                                          <p:val>
                                            <p:fltVal val="1"/>
                                          </p:val>
                                        </p:tav>
                                      </p:tavLst>
                                    </p:anim>
                                    <p:anim calcmode="lin" valueType="num">
                                      <p:cBhvr>
                                        <p:cTn id="22"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wipe(down)">
                                      <p:cBhvr>
                                        <p:cTn id="27" dur="580">
                                          <p:stCondLst>
                                            <p:cond delay="0"/>
                                          </p:stCondLst>
                                        </p:cTn>
                                        <p:tgtEl>
                                          <p:spTgt spid="3077"/>
                                        </p:tgtEl>
                                      </p:cBhvr>
                                    </p:animEffect>
                                    <p:anim calcmode="lin" valueType="num">
                                      <p:cBhvr>
                                        <p:cTn id="28"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33" dur="26">
                                          <p:stCondLst>
                                            <p:cond delay="650"/>
                                          </p:stCondLst>
                                        </p:cTn>
                                        <p:tgtEl>
                                          <p:spTgt spid="3077"/>
                                        </p:tgtEl>
                                      </p:cBhvr>
                                      <p:to x="100000" y="60000"/>
                                    </p:animScale>
                                    <p:animScale>
                                      <p:cBhvr>
                                        <p:cTn id="34" dur="166" decel="50000">
                                          <p:stCondLst>
                                            <p:cond delay="676"/>
                                          </p:stCondLst>
                                        </p:cTn>
                                        <p:tgtEl>
                                          <p:spTgt spid="3077"/>
                                        </p:tgtEl>
                                      </p:cBhvr>
                                      <p:to x="100000" y="100000"/>
                                    </p:animScale>
                                    <p:animScale>
                                      <p:cBhvr>
                                        <p:cTn id="35" dur="26">
                                          <p:stCondLst>
                                            <p:cond delay="1312"/>
                                          </p:stCondLst>
                                        </p:cTn>
                                        <p:tgtEl>
                                          <p:spTgt spid="3077"/>
                                        </p:tgtEl>
                                      </p:cBhvr>
                                      <p:to x="100000" y="80000"/>
                                    </p:animScale>
                                    <p:animScale>
                                      <p:cBhvr>
                                        <p:cTn id="36" dur="166" decel="50000">
                                          <p:stCondLst>
                                            <p:cond delay="1338"/>
                                          </p:stCondLst>
                                        </p:cTn>
                                        <p:tgtEl>
                                          <p:spTgt spid="3077"/>
                                        </p:tgtEl>
                                      </p:cBhvr>
                                      <p:to x="100000" y="100000"/>
                                    </p:animScale>
                                    <p:animScale>
                                      <p:cBhvr>
                                        <p:cTn id="37" dur="26">
                                          <p:stCondLst>
                                            <p:cond delay="1642"/>
                                          </p:stCondLst>
                                        </p:cTn>
                                        <p:tgtEl>
                                          <p:spTgt spid="3077"/>
                                        </p:tgtEl>
                                      </p:cBhvr>
                                      <p:to x="100000" y="90000"/>
                                    </p:animScale>
                                    <p:animScale>
                                      <p:cBhvr>
                                        <p:cTn id="38" dur="166" decel="50000">
                                          <p:stCondLst>
                                            <p:cond delay="1668"/>
                                          </p:stCondLst>
                                        </p:cTn>
                                        <p:tgtEl>
                                          <p:spTgt spid="3077"/>
                                        </p:tgtEl>
                                      </p:cBhvr>
                                      <p:to x="100000" y="100000"/>
                                    </p:animScale>
                                    <p:animScale>
                                      <p:cBhvr>
                                        <p:cTn id="39" dur="26">
                                          <p:stCondLst>
                                            <p:cond delay="1808"/>
                                          </p:stCondLst>
                                        </p:cTn>
                                        <p:tgtEl>
                                          <p:spTgt spid="3077"/>
                                        </p:tgtEl>
                                      </p:cBhvr>
                                      <p:to x="100000" y="95000"/>
                                    </p:animScale>
                                    <p:animScale>
                                      <p:cBhvr>
                                        <p:cTn id="40" dur="166" decel="50000">
                                          <p:stCondLst>
                                            <p:cond delay="1834"/>
                                          </p:stCondLst>
                                        </p:cTn>
                                        <p:tgtEl>
                                          <p:spTgt spid="30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352928" cy="923330"/>
          </a:xfrm>
          <a:prstGeom prst="rect">
            <a:avLst/>
          </a:prstGeom>
          <a:noFill/>
        </p:spPr>
        <p:txBody>
          <a:bodyPr wrap="squar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Emerging technology </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p:cNvSpPr/>
          <p:nvPr/>
        </p:nvSpPr>
        <p:spPr>
          <a:xfrm>
            <a:off x="3156836" y="1428745"/>
            <a:ext cx="2830327" cy="400110"/>
          </a:xfrm>
          <a:prstGeom prst="rect">
            <a:avLst/>
          </a:prstGeom>
        </p:spPr>
        <p:txBody>
          <a:bodyPr wrap="none">
            <a:spAutoFit/>
          </a:bodyPr>
          <a:lstStyle/>
          <a:p>
            <a:r>
              <a:rPr lang="en-AU" sz="2000" b="1" dirty="0"/>
              <a:t>High pressure processing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3975129" cy="315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852936"/>
            <a:ext cx="452309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9531" y="5661248"/>
            <a:ext cx="4572000" cy="923330"/>
          </a:xfrm>
          <a:prstGeom prst="rect">
            <a:avLst/>
          </a:prstGeom>
        </p:spPr>
        <p:txBody>
          <a:bodyPr>
            <a:spAutoFit/>
          </a:bodyPr>
          <a:lstStyle/>
          <a:p>
            <a:r>
              <a:rPr lang="en-AU" dirty="0"/>
              <a:t>Wide range of HPP processed products: meat products, fruit juices &amp; smoothies, seafood, dairy </a:t>
            </a:r>
            <a:r>
              <a:rPr lang="en-AU" dirty="0" smtClean="0"/>
              <a:t>products and ready-to-eat </a:t>
            </a:r>
            <a:r>
              <a:rPr lang="en-AU" dirty="0"/>
              <a:t>meals</a:t>
            </a:r>
          </a:p>
        </p:txBody>
      </p:sp>
      <p:sp>
        <p:nvSpPr>
          <p:cNvPr id="7" name="Rectangle 6"/>
          <p:cNvSpPr/>
          <p:nvPr/>
        </p:nvSpPr>
        <p:spPr>
          <a:xfrm>
            <a:off x="4572000" y="4922584"/>
            <a:ext cx="4572000" cy="1200329"/>
          </a:xfrm>
          <a:prstGeom prst="rect">
            <a:avLst/>
          </a:prstGeom>
        </p:spPr>
        <p:txBody>
          <a:bodyPr>
            <a:spAutoFit/>
          </a:bodyPr>
          <a:lstStyle/>
          <a:p>
            <a:pPr algn="ctr"/>
            <a:r>
              <a:rPr lang="en-AU" dirty="0"/>
              <a:t>Extends shelf life, and does not compromise sensorial and nutritional properties of products. </a:t>
            </a:r>
            <a:r>
              <a:rPr lang="en-AU" dirty="0" smtClean="0"/>
              <a:t>No </a:t>
            </a:r>
            <a:r>
              <a:rPr lang="en-AU" dirty="0"/>
              <a:t>need for additives and preservatives.</a:t>
            </a:r>
          </a:p>
        </p:txBody>
      </p:sp>
    </p:spTree>
    <p:extLst>
      <p:ext uri="{BB962C8B-B14F-4D97-AF65-F5344CB8AC3E}">
        <p14:creationId xmlns:p14="http://schemas.microsoft.com/office/powerpoint/2010/main" val="214778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barn(inVertical)">
                                      <p:cBhvr>
                                        <p:cTn id="25" dur="5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195"/>
                                        </p:tgtEl>
                                        <p:attrNameLst>
                                          <p:attrName>style.visibility</p:attrName>
                                        </p:attrNameLst>
                                      </p:cBhvr>
                                      <p:to>
                                        <p:strVal val="visible"/>
                                      </p:to>
                                    </p:set>
                                    <p:animEffect transition="in" filter="circle(in)">
                                      <p:cBhvr>
                                        <p:cTn id="30"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992887" cy="1754326"/>
          </a:xfrm>
          <a:prstGeom prst="rect">
            <a:avLst/>
          </a:prstGeom>
          <a:noFill/>
        </p:spPr>
        <p:txBody>
          <a:bodyPr wrap="squar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Sustainable production methods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Rectangle 1"/>
          <p:cNvSpPr/>
          <p:nvPr/>
        </p:nvSpPr>
        <p:spPr>
          <a:xfrm>
            <a:off x="827584" y="5229200"/>
            <a:ext cx="1335815" cy="369332"/>
          </a:xfrm>
          <a:prstGeom prst="rect">
            <a:avLst/>
          </a:prstGeom>
        </p:spPr>
        <p:txBody>
          <a:bodyPr wrap="none">
            <a:spAutoFit/>
          </a:bodyPr>
          <a:lstStyle/>
          <a:p>
            <a:r>
              <a:rPr lang="en-AU" dirty="0"/>
              <a:t>Aquaculture</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88" y="2276873"/>
            <a:ext cx="2324226" cy="232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140" y="2263153"/>
            <a:ext cx="2160240" cy="224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276873"/>
            <a:ext cx="2571750" cy="230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28184" y="5157192"/>
            <a:ext cx="2427734" cy="369332"/>
          </a:xfrm>
          <a:prstGeom prst="rect">
            <a:avLst/>
          </a:prstGeom>
          <a:noFill/>
        </p:spPr>
        <p:txBody>
          <a:bodyPr wrap="square" rtlCol="0">
            <a:spAutoFit/>
          </a:bodyPr>
          <a:lstStyle/>
          <a:p>
            <a:r>
              <a:rPr lang="en-AU" dirty="0" smtClean="0"/>
              <a:t>Sustainable Practices</a:t>
            </a:r>
            <a:endParaRPr lang="en-AU" dirty="0"/>
          </a:p>
        </p:txBody>
      </p:sp>
      <p:sp>
        <p:nvSpPr>
          <p:cNvPr id="7" name="TextBox 6"/>
          <p:cNvSpPr txBox="1"/>
          <p:nvPr/>
        </p:nvSpPr>
        <p:spPr>
          <a:xfrm>
            <a:off x="3563888" y="5055942"/>
            <a:ext cx="1800200" cy="369332"/>
          </a:xfrm>
          <a:prstGeom prst="rect">
            <a:avLst/>
          </a:prstGeom>
          <a:noFill/>
        </p:spPr>
        <p:txBody>
          <a:bodyPr wrap="square" rtlCol="0">
            <a:spAutoFit/>
          </a:bodyPr>
          <a:lstStyle/>
          <a:p>
            <a:pPr algn="ctr"/>
            <a:r>
              <a:rPr lang="en-AU" dirty="0" smtClean="0"/>
              <a:t>Land Care</a:t>
            </a:r>
            <a:endParaRPr lang="en-AU" dirty="0"/>
          </a:p>
        </p:txBody>
      </p:sp>
    </p:spTree>
    <p:extLst>
      <p:ext uri="{BB962C8B-B14F-4D97-AF65-F5344CB8AC3E}">
        <p14:creationId xmlns:p14="http://schemas.microsoft.com/office/powerpoint/2010/main" val="25885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1000"/>
                                        <p:tgtEl>
                                          <p:spTgt spid="5123"/>
                                        </p:tgtEl>
                                      </p:cBhvr>
                                    </p:animEffect>
                                    <p:anim calcmode="lin" valueType="num">
                                      <p:cBhvr>
                                        <p:cTn id="13" dur="1000" fill="hold"/>
                                        <p:tgtEl>
                                          <p:spTgt spid="5123"/>
                                        </p:tgtEl>
                                        <p:attrNameLst>
                                          <p:attrName>ppt_x</p:attrName>
                                        </p:attrNameLst>
                                      </p:cBhvr>
                                      <p:tavLst>
                                        <p:tav tm="0">
                                          <p:val>
                                            <p:strVal val="#ppt_x"/>
                                          </p:val>
                                        </p:tav>
                                        <p:tav tm="100000">
                                          <p:val>
                                            <p:strVal val="#ppt_x"/>
                                          </p:val>
                                        </p:tav>
                                      </p:tavLst>
                                    </p:anim>
                                    <p:anim calcmode="lin" valueType="num">
                                      <p:cBhvr>
                                        <p:cTn id="14"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Effect transition="in" filter="barn(inVertical)">
                                      <p:cBhvr>
                                        <p:cTn id="25"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a:t>
            </a:r>
            <a:endParaRPr lang="en-AU" dirty="0"/>
          </a:p>
        </p:txBody>
      </p:sp>
      <p:sp>
        <p:nvSpPr>
          <p:cNvPr id="3" name="Content Placeholder 2"/>
          <p:cNvSpPr>
            <a:spLocks noGrp="1"/>
          </p:cNvSpPr>
          <p:nvPr>
            <p:ph idx="1"/>
          </p:nvPr>
        </p:nvSpPr>
        <p:spPr/>
        <p:txBody>
          <a:bodyPr/>
          <a:lstStyle/>
          <a:p>
            <a:r>
              <a:rPr lang="en-AU" sz="1600" dirty="0">
                <a:hlinkClick r:id="rId2"/>
              </a:rPr>
              <a:t>http://</a:t>
            </a:r>
            <a:r>
              <a:rPr lang="en-AU" sz="1600" dirty="0" smtClean="0">
                <a:hlinkClick r:id="rId2"/>
              </a:rPr>
              <a:t>www.enotes.com/australian-aborigines-reference/australian-aborigines</a:t>
            </a:r>
            <a:endParaRPr lang="en-AU" sz="1600" dirty="0" smtClean="0"/>
          </a:p>
          <a:p>
            <a:r>
              <a:rPr lang="en-AU" sz="1600" dirty="0">
                <a:hlinkClick r:id="rId3"/>
              </a:rPr>
              <a:t>http://</a:t>
            </a:r>
            <a:r>
              <a:rPr lang="en-AU" sz="1600" dirty="0" smtClean="0">
                <a:hlinkClick r:id="rId3"/>
              </a:rPr>
              <a:t>hsc.csu.edu.au/agriculture/production/aboriginal_land/aborigl.html</a:t>
            </a:r>
            <a:endParaRPr lang="en-AU" sz="1600" dirty="0" smtClean="0"/>
          </a:p>
          <a:p>
            <a:r>
              <a:rPr lang="en-AU" sz="1600" dirty="0">
                <a:hlinkClick r:id="rId4"/>
              </a:rPr>
              <a:t>http://</a:t>
            </a:r>
            <a:r>
              <a:rPr lang="en-AU" sz="1600" dirty="0" smtClean="0">
                <a:hlinkClick r:id="rId4"/>
              </a:rPr>
              <a:t>www.nationaltrust.com.au/schoolsprogram/educationkits/TFS.pdf</a:t>
            </a:r>
            <a:endParaRPr lang="en-AU" sz="1600" dirty="0" smtClean="0"/>
          </a:p>
          <a:p>
            <a:r>
              <a:rPr lang="en-AU" sz="1600" dirty="0">
                <a:hlinkClick r:id="rId5"/>
              </a:rPr>
              <a:t>http://</a:t>
            </a:r>
            <a:r>
              <a:rPr lang="en-AU" sz="1600" dirty="0" smtClean="0">
                <a:hlinkClick r:id="rId5"/>
              </a:rPr>
              <a:t>www.nationmaster.com/graph/foo_mcd_res-food-mcdonalds-restaurants</a:t>
            </a:r>
            <a:endParaRPr lang="en-AU" sz="1600" dirty="0" smtClean="0"/>
          </a:p>
          <a:p>
            <a:r>
              <a:rPr lang="en-AU" sz="1600" dirty="0">
                <a:hlinkClick r:id="rId6"/>
              </a:rPr>
              <a:t>http://</a:t>
            </a:r>
            <a:r>
              <a:rPr lang="en-AU" sz="1600" dirty="0" smtClean="0">
                <a:hlinkClick r:id="rId6"/>
              </a:rPr>
              <a:t>www.dictionaryofsydney.org/entry/immigration</a:t>
            </a:r>
            <a:endParaRPr lang="en-AU" sz="1600" dirty="0" smtClean="0"/>
          </a:p>
          <a:p>
            <a:r>
              <a:rPr lang="en-AU" sz="1600" dirty="0">
                <a:hlinkClick r:id="rId7"/>
              </a:rPr>
              <a:t>http://</a:t>
            </a:r>
            <a:r>
              <a:rPr lang="en-AU" sz="1600" dirty="0" smtClean="0">
                <a:hlinkClick r:id="rId7"/>
              </a:rPr>
              <a:t>www.kraft.com.au/Products/KRAFTHistory/DecadesOfHistory/1930d.aspx</a:t>
            </a:r>
            <a:endParaRPr lang="en-AU" sz="1600" dirty="0" smtClean="0"/>
          </a:p>
          <a:p>
            <a:r>
              <a:rPr lang="en-AU" sz="1600" dirty="0">
                <a:hlinkClick r:id="rId8"/>
              </a:rPr>
              <a:t>http://</a:t>
            </a:r>
            <a:r>
              <a:rPr lang="en-AU" sz="1600" dirty="0" smtClean="0">
                <a:hlinkClick r:id="rId8"/>
              </a:rPr>
              <a:t>www.redmeatgreenfacts.com.au/Manage-Land/Sustainable-Agriculture</a:t>
            </a:r>
            <a:endParaRPr lang="en-AU" sz="1600" dirty="0" smtClean="0"/>
          </a:p>
          <a:p>
            <a:r>
              <a:rPr lang="en-AU" sz="1600" dirty="0">
                <a:hlinkClick r:id="rId9"/>
              </a:rPr>
              <a:t>http://</a:t>
            </a:r>
            <a:r>
              <a:rPr lang="en-AU" sz="1600" dirty="0" smtClean="0">
                <a:hlinkClick r:id="rId9"/>
              </a:rPr>
              <a:t>hsc.csu.edu.au/food_technology/industry/aquaculture/aquacult.htm</a:t>
            </a:r>
            <a:endParaRPr lang="en-AU" sz="1600" dirty="0" smtClean="0"/>
          </a:p>
          <a:p>
            <a:r>
              <a:rPr lang="en-AU" sz="1600" dirty="0">
                <a:hlinkClick r:id="rId10"/>
              </a:rPr>
              <a:t>http://</a:t>
            </a:r>
            <a:r>
              <a:rPr lang="en-AU" sz="1600" dirty="0" smtClean="0">
                <a:hlinkClick r:id="rId10"/>
              </a:rPr>
              <a:t>www.abc.net.au/schoolstv/food/ep10.htm</a:t>
            </a:r>
            <a:endParaRPr lang="en-AU" sz="1600" dirty="0" smtClean="0"/>
          </a:p>
          <a:p>
            <a:r>
              <a:rPr lang="en-AU" sz="1600" dirty="0">
                <a:hlinkClick r:id="rId11"/>
              </a:rPr>
              <a:t>http://</a:t>
            </a:r>
            <a:r>
              <a:rPr lang="en-AU" sz="1600" dirty="0" smtClean="0">
                <a:hlinkClick r:id="rId11"/>
              </a:rPr>
              <a:t>www.daff.gov.au/fisheries/aquaculture</a:t>
            </a:r>
            <a:endParaRPr lang="en-AU" sz="1600" dirty="0" smtClean="0"/>
          </a:p>
          <a:p>
            <a:endParaRPr lang="en-AU" sz="1600" dirty="0" smtClean="0"/>
          </a:p>
          <a:p>
            <a:endParaRPr lang="en-AU" sz="1600" dirty="0" smtClean="0"/>
          </a:p>
          <a:p>
            <a:endParaRPr lang="en-AU" sz="1600"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val="11357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0152" y="3691879"/>
            <a:ext cx="2376264" cy="2304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3237000" y="3717032"/>
            <a:ext cx="2304256" cy="23042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497296" y="3717032"/>
            <a:ext cx="2448272"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Content Placeholder 2"/>
          <p:cNvSpPr>
            <a:spLocks noGrp="1"/>
          </p:cNvSpPr>
          <p:nvPr>
            <p:ph idx="1"/>
          </p:nvPr>
        </p:nvSpPr>
        <p:spPr>
          <a:xfrm>
            <a:off x="251520" y="2204864"/>
            <a:ext cx="8445624" cy="532656"/>
          </a:xfrm>
        </p:spPr>
        <p:txBody>
          <a:bodyPr>
            <a:normAutofit fontScale="25000" lnSpcReduction="20000"/>
          </a:bodyPr>
          <a:lstStyle/>
          <a:p>
            <a:pPr marL="0" indent="0">
              <a:buNone/>
            </a:pPr>
            <a:r>
              <a:rPr lang="en-AU" sz="6400" dirty="0" smtClean="0"/>
              <a:t>The Aboriginal people of Australia ate a wide arrangement of foods ,although much of the food depended on where the tribe were living and what was available in the local </a:t>
            </a:r>
            <a:r>
              <a:rPr lang="en-AU" sz="6400" dirty="0"/>
              <a:t>area. </a:t>
            </a:r>
            <a:r>
              <a:rPr lang="en-AU" sz="6400" dirty="0" smtClean="0"/>
              <a:t>They moved frequently </a:t>
            </a:r>
            <a:r>
              <a:rPr lang="en-AU" sz="6400" dirty="0"/>
              <a:t>from place to place in accordance with seasonal availabilities of food </a:t>
            </a:r>
            <a:r>
              <a:rPr lang="en-AU" sz="6400" dirty="0" smtClean="0"/>
              <a:t>resources and to ensure they did not deplete the area of any one species.</a:t>
            </a:r>
          </a:p>
          <a:p>
            <a:pPr marL="0" indent="0">
              <a:buNone/>
            </a:pPr>
            <a:endParaRPr lang="en-AU" sz="4400" dirty="0"/>
          </a:p>
          <a:p>
            <a:pPr marL="0" indent="0">
              <a:buNone/>
            </a:pPr>
            <a:endParaRPr lang="en-AU" sz="4400" dirty="0" smtClean="0"/>
          </a:p>
          <a:p>
            <a:pPr marL="0" indent="0">
              <a:buNone/>
            </a:pPr>
            <a:endParaRPr lang="en-AU" sz="4400" dirty="0" smtClean="0"/>
          </a:p>
          <a:p>
            <a:pPr marL="0" indent="0">
              <a:buNone/>
            </a:pPr>
            <a:endParaRPr lang="en-AU" sz="4400" dirty="0"/>
          </a:p>
          <a:p>
            <a:pPr marL="0" indent="0">
              <a:buNone/>
            </a:pPr>
            <a:endParaRPr lang="en-AU" sz="4400" dirty="0" smtClean="0"/>
          </a:p>
          <a:p>
            <a:pPr marL="0" indent="0">
              <a:buNone/>
            </a:pPr>
            <a:endParaRPr lang="en-AU" sz="1100" dirty="0"/>
          </a:p>
          <a:p>
            <a:pPr marL="0" indent="0">
              <a:buNone/>
            </a:pPr>
            <a:endParaRPr lang="en-AU" sz="1100" dirty="0" smtClean="0"/>
          </a:p>
          <a:p>
            <a:pPr marL="0" indent="0">
              <a:buNone/>
            </a:pPr>
            <a:endParaRPr lang="en-AU" sz="1100" dirty="0"/>
          </a:p>
          <a:p>
            <a:pPr marL="0" indent="0">
              <a:buNone/>
            </a:pPr>
            <a:endParaRPr lang="en-AU" sz="1100" dirty="0" smtClean="0"/>
          </a:p>
          <a:p>
            <a:pPr marL="0" indent="0">
              <a:buNone/>
            </a:pPr>
            <a:endParaRPr lang="en-AU" sz="1100" dirty="0" smtClean="0"/>
          </a:p>
          <a:p>
            <a:pPr marL="0" indent="0">
              <a:buNone/>
            </a:pPr>
            <a:endParaRPr lang="en-AU" sz="1100" dirty="0"/>
          </a:p>
          <a:p>
            <a:pPr marL="0" indent="0">
              <a:buNone/>
            </a:pPr>
            <a:r>
              <a:rPr lang="en-AU" sz="1100" dirty="0" smtClean="0"/>
              <a:t> </a:t>
            </a:r>
            <a:endParaRPr lang="en-AU" sz="11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43" y="3809032"/>
            <a:ext cx="2221778" cy="125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5308" y="5369230"/>
            <a:ext cx="2232248" cy="430887"/>
          </a:xfrm>
          <a:prstGeom prst="rect">
            <a:avLst/>
          </a:prstGeom>
          <a:noFill/>
        </p:spPr>
        <p:txBody>
          <a:bodyPr wrap="square" rtlCol="0">
            <a:spAutoFit/>
          </a:bodyPr>
          <a:lstStyle/>
          <a:p>
            <a:pPr algn="ctr"/>
            <a:r>
              <a:rPr lang="en-AU" sz="1100" dirty="0" smtClean="0"/>
              <a:t>Seafood was popular amongst the coastal population</a:t>
            </a:r>
            <a:endParaRPr lang="en-AU" sz="11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9447" y="3861048"/>
            <a:ext cx="2071362" cy="1331590"/>
          </a:xfrm>
          <a:prstGeom prst="rect">
            <a:avLst/>
          </a:prstGeom>
        </p:spPr>
      </p:pic>
      <p:sp>
        <p:nvSpPr>
          <p:cNvPr id="9" name="TextBox 8"/>
          <p:cNvSpPr txBox="1"/>
          <p:nvPr/>
        </p:nvSpPr>
        <p:spPr>
          <a:xfrm>
            <a:off x="3425455" y="5517232"/>
            <a:ext cx="1927346" cy="430887"/>
          </a:xfrm>
          <a:prstGeom prst="rect">
            <a:avLst/>
          </a:prstGeom>
          <a:noFill/>
        </p:spPr>
        <p:txBody>
          <a:bodyPr wrap="square" rtlCol="0">
            <a:spAutoFit/>
          </a:bodyPr>
          <a:lstStyle/>
          <a:p>
            <a:pPr algn="ctr"/>
            <a:r>
              <a:rPr lang="en-AU" sz="1100" dirty="0" smtClean="0"/>
              <a:t>Hunting was normally done by the men in the tribe</a:t>
            </a:r>
            <a:endParaRPr lang="en-AU" sz="1100" dirty="0"/>
          </a:p>
        </p:txBody>
      </p:sp>
      <p:sp>
        <p:nvSpPr>
          <p:cNvPr id="11" name="TextBox 10"/>
          <p:cNvSpPr txBox="1"/>
          <p:nvPr/>
        </p:nvSpPr>
        <p:spPr>
          <a:xfrm>
            <a:off x="5976156" y="5374356"/>
            <a:ext cx="2304256" cy="430887"/>
          </a:xfrm>
          <a:prstGeom prst="rect">
            <a:avLst/>
          </a:prstGeom>
          <a:noFill/>
        </p:spPr>
        <p:txBody>
          <a:bodyPr wrap="square" rtlCol="0">
            <a:spAutoFit/>
          </a:bodyPr>
          <a:lstStyle/>
          <a:p>
            <a:r>
              <a:rPr lang="en-AU" sz="1100" dirty="0"/>
              <a:t>sustainability of food </a:t>
            </a:r>
            <a:r>
              <a:rPr lang="en-AU" sz="1100" dirty="0" smtClean="0"/>
              <a:t>sources was an integral part of food gathering</a:t>
            </a:r>
            <a:endParaRPr lang="en-AU" sz="1100" dirty="0"/>
          </a:p>
        </p:txBody>
      </p:sp>
      <p:pic>
        <p:nvPicPr>
          <p:cNvPr id="1028" name="Picture 4" descr="http://t3.gstatic.com/images?q=tbn:ANd9GcTzwpn7Hb5coxh5QJY72cvsn0FcmK-CYdqocJkKZE4E0Zap1z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4817" y="3893701"/>
            <a:ext cx="1322929" cy="13229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23528" y="548680"/>
            <a:ext cx="8352928" cy="954107"/>
          </a:xfrm>
          <a:prstGeom prst="rect">
            <a:avLst/>
          </a:prstGeom>
          <a:noFill/>
        </p:spPr>
        <p:txBody>
          <a:bodyPr wrap="square" lIns="91440" tIns="45720" rIns="91440" bIns="45720">
            <a:spAutoFit/>
          </a:bodyPr>
          <a:lstStyle/>
          <a:p>
            <a:pPr algn="ctr"/>
            <a:r>
              <a:rPr lang="en-AU"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Historical development of the food industry pre-colonisation</a:t>
            </a:r>
            <a:endParaRPr lang="en-US" sz="28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5945" y="5154519"/>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5154519"/>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8344" y="5065191"/>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8535384"/>
      </p:ext>
    </p:extLst>
  </p:cSld>
  <p:clrMapOvr>
    <a:masterClrMapping/>
  </p:clrMapOvr>
  <mc:AlternateContent xmlns:mc="http://schemas.openxmlformats.org/markup-compatibility/2006" xmlns:p14="http://schemas.microsoft.com/office/powerpoint/2010/main">
    <mc:Choice Requires="p14">
      <p:transition spd="slow" p14:dur="2000" advTm="39379"/>
    </mc:Choice>
    <mc:Fallback xmlns="">
      <p:transition spd="slow" advTm="39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 calcmode="lin" valueType="num">
                                      <p:cBhvr>
                                        <p:cTn id="26"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additive="base">
                                        <p:cTn id="34" dur="500" fill="hold"/>
                                        <p:tgtEl>
                                          <p:spTgt spid="1026"/>
                                        </p:tgtEl>
                                        <p:attrNameLst>
                                          <p:attrName>ppt_x</p:attrName>
                                        </p:attrNameLst>
                                      </p:cBhvr>
                                      <p:tavLst>
                                        <p:tav tm="0">
                                          <p:val>
                                            <p:strVal val="#ppt_x"/>
                                          </p:val>
                                        </p:tav>
                                        <p:tav tm="100000">
                                          <p:val>
                                            <p:strVal val="#ppt_x"/>
                                          </p:val>
                                        </p:tav>
                                      </p:tavLst>
                                    </p:anim>
                                    <p:anim calcmode="lin" valueType="num">
                                      <p:cBhvr additive="base">
                                        <p:cTn id="3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circle(in)">
                                      <p:cBhvr>
                                        <p:cTn id="4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8" fill="hold" display="0">
                  <p:stCondLst>
                    <p:cond delay="indefinite"/>
                  </p:stCondLst>
                  <p:endCondLst>
                    <p:cond evt="onStopAudio" delay="0">
                      <p:tgtEl>
                        <p:sldTgt/>
                      </p:tgtEl>
                    </p:cond>
                  </p:endCondLst>
                </p:cTn>
                <p:tgtEl>
                  <p:spTgt spid="13"/>
                </p:tgtEl>
              </p:cMediaNode>
            </p:audio>
          </p:childTnLst>
        </p:cTn>
      </p:par>
    </p:tnLst>
    <p:bldLst>
      <p:bldP spid="3" grpId="0"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04248" y="4077072"/>
            <a:ext cx="2016224" cy="24482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p:nvSpPr>
        <p:spPr>
          <a:xfrm>
            <a:off x="6804248" y="1196752"/>
            <a:ext cx="2016224" cy="2569641"/>
          </a:xfrm>
          <a:prstGeom prst="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4572000" y="1196752"/>
            <a:ext cx="1800200" cy="2569641"/>
          </a:xfrm>
          <a:prstGeom prst="rect">
            <a:avLst/>
          </a:prstGeom>
          <a:solidFill>
            <a:srgbClr val="7030A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p:cNvSpPr/>
          <p:nvPr/>
        </p:nvSpPr>
        <p:spPr>
          <a:xfrm>
            <a:off x="4572000" y="4077072"/>
            <a:ext cx="1800200" cy="2432642"/>
          </a:xfrm>
          <a:prstGeom prst="rect">
            <a:avLst/>
          </a:prstGeom>
          <a:solidFill>
            <a:srgbClr val="F975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p:cNvSpPr/>
          <p:nvPr/>
        </p:nvSpPr>
        <p:spPr>
          <a:xfrm>
            <a:off x="2411760" y="1196752"/>
            <a:ext cx="1872208" cy="2569641"/>
          </a:xfrm>
          <a:prstGeom prst="rec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2411760" y="4077072"/>
            <a:ext cx="1872208" cy="2448272"/>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107504" y="4077072"/>
            <a:ext cx="2016224" cy="24482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107504" y="1196752"/>
            <a:ext cx="2016224" cy="2664296"/>
          </a:xfrm>
          <a:prstGeom prst="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Content Placeholder 3" descr="http://t1.gstatic.com/images?q=tbn:ANd9GcTmP8aryNV9Z6KK_rRiM6ly_Uf5U1MjnrLkKNERjYlhMFOJanRZlfLyzQ">
            <a:hlinkClick r:id="rId5"/>
          </p:cNvPr>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95536" y="1352899"/>
            <a:ext cx="1584176" cy="1296144"/>
          </a:xfrm>
          <a:prstGeom prst="rect">
            <a:avLst/>
          </a:prstGeom>
          <a:noFill/>
          <a:ln>
            <a:noFill/>
          </a:ln>
        </p:spPr>
      </p:pic>
      <p:sp>
        <p:nvSpPr>
          <p:cNvPr id="5" name="TextBox 4"/>
          <p:cNvSpPr txBox="1"/>
          <p:nvPr/>
        </p:nvSpPr>
        <p:spPr>
          <a:xfrm>
            <a:off x="71500" y="3108238"/>
            <a:ext cx="2088232" cy="430887"/>
          </a:xfrm>
          <a:prstGeom prst="rect">
            <a:avLst/>
          </a:prstGeom>
          <a:noFill/>
        </p:spPr>
        <p:txBody>
          <a:bodyPr wrap="square" rtlCol="0">
            <a:spAutoFit/>
          </a:bodyPr>
          <a:lstStyle/>
          <a:p>
            <a:pPr algn="ctr"/>
            <a:r>
              <a:rPr lang="en-AU" sz="1100" dirty="0" smtClean="0"/>
              <a:t>Banksias</a:t>
            </a:r>
            <a:r>
              <a:rPr lang="en-AU" sz="1100" dirty="0"/>
              <a:t>, grevilleas and </a:t>
            </a:r>
            <a:r>
              <a:rPr lang="en-AU" sz="1100" dirty="0" smtClean="0"/>
              <a:t>melaleucas</a:t>
            </a:r>
            <a:endParaRPr lang="en-AU" sz="1100"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493" y="4525179"/>
            <a:ext cx="1576246" cy="131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3560" y="6105941"/>
            <a:ext cx="1872208" cy="261610"/>
          </a:xfrm>
          <a:prstGeom prst="rect">
            <a:avLst/>
          </a:prstGeom>
          <a:noFill/>
        </p:spPr>
        <p:txBody>
          <a:bodyPr wrap="square" rtlCol="0">
            <a:spAutoFit/>
          </a:bodyPr>
          <a:lstStyle/>
          <a:p>
            <a:pPr algn="ctr"/>
            <a:r>
              <a:rPr lang="en-AU" sz="1100" dirty="0" smtClean="0"/>
              <a:t>Bugs </a:t>
            </a:r>
            <a:r>
              <a:rPr lang="en-AU" sz="1100" dirty="0"/>
              <a:t>and </a:t>
            </a:r>
            <a:r>
              <a:rPr lang="en-AU" sz="1100" dirty="0" smtClean="0"/>
              <a:t>grubs</a:t>
            </a:r>
            <a:endParaRPr lang="en-AU" sz="1100" dirty="0"/>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0470" y="1511131"/>
            <a:ext cx="1474787" cy="128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5284" y="4221088"/>
            <a:ext cx="1220651" cy="178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9488" y="4374967"/>
            <a:ext cx="1825743" cy="142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12803" y="6145251"/>
            <a:ext cx="1800200" cy="261610"/>
          </a:xfrm>
          <a:prstGeom prst="rect">
            <a:avLst/>
          </a:prstGeom>
          <a:noFill/>
        </p:spPr>
        <p:txBody>
          <a:bodyPr wrap="square" rtlCol="0">
            <a:spAutoFit/>
          </a:bodyPr>
          <a:lstStyle/>
          <a:p>
            <a:pPr algn="ctr"/>
            <a:r>
              <a:rPr lang="en-AU" sz="1100" dirty="0" smtClean="0"/>
              <a:t>Native Animals</a:t>
            </a:r>
            <a:endParaRPr lang="en-AU" sz="1100" dirty="0"/>
          </a:p>
        </p:txBody>
      </p:sp>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1800" y="1511131"/>
            <a:ext cx="1463413" cy="128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19753" y="1511131"/>
            <a:ext cx="1457222" cy="129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http://t1.gstatic.com/images?q=tbn:ANd9GcRWcyeml1ThsfCmfR7cSVxz1Lu3qCLjXR_hjFo1FtwVVsjYLZ15OJtL6b5s">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4673920" y="4409275"/>
            <a:ext cx="1561292" cy="1393159"/>
          </a:xfrm>
          <a:prstGeom prst="rect">
            <a:avLst/>
          </a:prstGeom>
          <a:noFill/>
          <a:ln>
            <a:noFill/>
          </a:ln>
        </p:spPr>
      </p:pic>
      <p:sp>
        <p:nvSpPr>
          <p:cNvPr id="16" name="Rectangle 15"/>
          <p:cNvSpPr/>
          <p:nvPr/>
        </p:nvSpPr>
        <p:spPr>
          <a:xfrm>
            <a:off x="2327567" y="116632"/>
            <a:ext cx="3912802" cy="923330"/>
          </a:xfrm>
          <a:prstGeom prst="rect">
            <a:avLst/>
          </a:prstGeom>
          <a:solidFill>
            <a:schemeClr val="bg1"/>
          </a:solid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Native Foods</a:t>
            </a:r>
            <a:endParaRPr lang="en-US" sz="5400" b="1" cap="none" spc="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2" name="TextBox 1"/>
          <p:cNvSpPr txBox="1"/>
          <p:nvPr/>
        </p:nvSpPr>
        <p:spPr>
          <a:xfrm>
            <a:off x="2565338" y="3203173"/>
            <a:ext cx="1474787" cy="261610"/>
          </a:xfrm>
          <a:prstGeom prst="rect">
            <a:avLst/>
          </a:prstGeom>
          <a:noFill/>
        </p:spPr>
        <p:txBody>
          <a:bodyPr wrap="square" rtlCol="0">
            <a:spAutoFit/>
          </a:bodyPr>
          <a:lstStyle/>
          <a:p>
            <a:pPr algn="ctr"/>
            <a:r>
              <a:rPr lang="en-AU" sz="1100" dirty="0" smtClean="0"/>
              <a:t>Honey</a:t>
            </a:r>
            <a:endParaRPr lang="en-AU" sz="1100" dirty="0"/>
          </a:p>
        </p:txBody>
      </p:sp>
      <p:sp>
        <p:nvSpPr>
          <p:cNvPr id="3" name="TextBox 2"/>
          <p:cNvSpPr txBox="1"/>
          <p:nvPr/>
        </p:nvSpPr>
        <p:spPr>
          <a:xfrm>
            <a:off x="4673920" y="3192877"/>
            <a:ext cx="1596360" cy="261610"/>
          </a:xfrm>
          <a:prstGeom prst="rect">
            <a:avLst/>
          </a:prstGeom>
          <a:noFill/>
        </p:spPr>
        <p:txBody>
          <a:bodyPr wrap="square" rtlCol="0">
            <a:spAutoFit/>
          </a:bodyPr>
          <a:lstStyle/>
          <a:p>
            <a:pPr algn="ctr"/>
            <a:r>
              <a:rPr lang="en-AU" sz="1100" dirty="0"/>
              <a:t>Macadamia </a:t>
            </a:r>
            <a:r>
              <a:rPr lang="en-AU" sz="1100" dirty="0" smtClean="0"/>
              <a:t>Nuts</a:t>
            </a:r>
            <a:endParaRPr lang="en-AU" sz="1100" dirty="0"/>
          </a:p>
        </p:txBody>
      </p:sp>
      <p:sp>
        <p:nvSpPr>
          <p:cNvPr id="17" name="TextBox 16"/>
          <p:cNvSpPr txBox="1"/>
          <p:nvPr/>
        </p:nvSpPr>
        <p:spPr>
          <a:xfrm>
            <a:off x="7037736" y="3203173"/>
            <a:ext cx="1520385" cy="261610"/>
          </a:xfrm>
          <a:prstGeom prst="rect">
            <a:avLst/>
          </a:prstGeom>
          <a:noFill/>
        </p:spPr>
        <p:txBody>
          <a:bodyPr wrap="square" rtlCol="0">
            <a:spAutoFit/>
          </a:bodyPr>
          <a:lstStyle/>
          <a:p>
            <a:r>
              <a:rPr lang="en-AU" sz="1100" dirty="0" smtClean="0"/>
              <a:t>Oysters</a:t>
            </a:r>
            <a:endParaRPr lang="en-AU" sz="1100" dirty="0"/>
          </a:p>
        </p:txBody>
      </p:sp>
      <p:sp>
        <p:nvSpPr>
          <p:cNvPr id="18" name="TextBox 17"/>
          <p:cNvSpPr txBox="1"/>
          <p:nvPr/>
        </p:nvSpPr>
        <p:spPr>
          <a:xfrm>
            <a:off x="4673920" y="6152009"/>
            <a:ext cx="1596360" cy="261610"/>
          </a:xfrm>
          <a:prstGeom prst="rect">
            <a:avLst/>
          </a:prstGeom>
          <a:noFill/>
        </p:spPr>
        <p:txBody>
          <a:bodyPr wrap="square" rtlCol="0">
            <a:spAutoFit/>
          </a:bodyPr>
          <a:lstStyle/>
          <a:p>
            <a:pPr algn="ctr"/>
            <a:r>
              <a:rPr lang="en-AU" sz="1100" dirty="0"/>
              <a:t>Grass </a:t>
            </a:r>
            <a:r>
              <a:rPr lang="en-AU" sz="1100" dirty="0" smtClean="0"/>
              <a:t>trees</a:t>
            </a:r>
            <a:endParaRPr lang="en-AU" sz="1100" dirty="0"/>
          </a:p>
        </p:txBody>
      </p:sp>
      <p:sp>
        <p:nvSpPr>
          <p:cNvPr id="19" name="TextBox 18"/>
          <p:cNvSpPr txBox="1"/>
          <p:nvPr/>
        </p:nvSpPr>
        <p:spPr>
          <a:xfrm>
            <a:off x="7037736" y="6100197"/>
            <a:ext cx="1656184" cy="261610"/>
          </a:xfrm>
          <a:prstGeom prst="rect">
            <a:avLst/>
          </a:prstGeom>
          <a:noFill/>
        </p:spPr>
        <p:txBody>
          <a:bodyPr wrap="square" rtlCol="0">
            <a:spAutoFit/>
          </a:bodyPr>
          <a:lstStyle/>
          <a:p>
            <a:pPr algn="ctr"/>
            <a:r>
              <a:rPr lang="en-AU" sz="1100" dirty="0"/>
              <a:t>Lilly </a:t>
            </a:r>
            <a:r>
              <a:rPr lang="en-AU" sz="1100" dirty="0" err="1" smtClean="0"/>
              <a:t>pillies</a:t>
            </a:r>
            <a:endParaRPr lang="en-AU" sz="1100" dirty="0"/>
          </a:p>
        </p:txBody>
      </p:sp>
      <p:pic>
        <p:nvPicPr>
          <p:cNvPr id="21" name="Audio 2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8318500" y="6032500"/>
            <a:ext cx="609600" cy="609600"/>
          </a:xfrm>
          <a:prstGeom prst="rect">
            <a:avLst/>
          </a:prstGeom>
        </p:spPr>
      </p:pic>
      <p:sp>
        <p:nvSpPr>
          <p:cNvPr id="20" name="TextBox 19"/>
          <p:cNvSpPr txBox="1"/>
          <p:nvPr/>
        </p:nvSpPr>
        <p:spPr>
          <a:xfrm>
            <a:off x="755576" y="2708920"/>
            <a:ext cx="1148163" cy="215444"/>
          </a:xfrm>
          <a:prstGeom prst="rect">
            <a:avLst/>
          </a:prstGeom>
          <a:noFill/>
        </p:spPr>
        <p:txBody>
          <a:bodyPr wrap="square" rtlCol="0">
            <a:spAutoFit/>
          </a:bodyPr>
          <a:lstStyle/>
          <a:p>
            <a:r>
              <a:rPr lang="en-AU" sz="800" dirty="0" smtClean="0"/>
              <a:t>Photo courtesy of</a:t>
            </a:r>
            <a:endParaRPr lang="en-AU" sz="800" dirty="0"/>
          </a:p>
        </p:txBody>
      </p:sp>
      <p:pic>
        <p:nvPicPr>
          <p:cNvPr id="2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4775" y="2821051"/>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81478" y="2799553"/>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48521" y="2825460"/>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3557" y="5867816"/>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02731" y="6006090"/>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89037" y="5779135"/>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7736" y="5835578"/>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2527955"/>
      </p:ext>
    </p:extLst>
  </p:cSld>
  <p:clrMapOvr>
    <a:masterClrMapping/>
  </p:clrMapOvr>
  <mc:AlternateContent xmlns:mc="http://schemas.openxmlformats.org/markup-compatibility/2006" xmlns:p14="http://schemas.microsoft.com/office/powerpoint/2010/main">
    <mc:Choice Requires="p14">
      <p:transition spd="slow" p14:dur="2000" advTm="24204"/>
    </mc:Choice>
    <mc:Fallback xmlns="">
      <p:transition spd="slow" advTm="242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wipe(down)">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500" fill="hold"/>
                                        <p:tgtEl>
                                          <p:spTgt spid="1026"/>
                                        </p:tgtEl>
                                        <p:attrNameLst>
                                          <p:attrName>ppt_w</p:attrName>
                                        </p:attrNameLst>
                                      </p:cBhvr>
                                      <p:tavLst>
                                        <p:tav tm="0">
                                          <p:val>
                                            <p:fltVal val="0"/>
                                          </p:val>
                                        </p:tav>
                                        <p:tav tm="100000">
                                          <p:val>
                                            <p:strVal val="#ppt_w"/>
                                          </p:val>
                                        </p:tav>
                                      </p:tavLst>
                                    </p:anim>
                                    <p:anim calcmode="lin" valueType="num">
                                      <p:cBhvr>
                                        <p:cTn id="37" dur="500" fill="hold"/>
                                        <p:tgtEl>
                                          <p:spTgt spid="1026"/>
                                        </p:tgtEl>
                                        <p:attrNameLst>
                                          <p:attrName>ppt_h</p:attrName>
                                        </p:attrNameLst>
                                      </p:cBhvr>
                                      <p:tavLst>
                                        <p:tav tm="0">
                                          <p:val>
                                            <p:fltVal val="0"/>
                                          </p:val>
                                        </p:tav>
                                        <p:tav tm="100000">
                                          <p:val>
                                            <p:strVal val="#ppt_h"/>
                                          </p:val>
                                        </p:tav>
                                      </p:tavLst>
                                    </p:anim>
                                    <p:animEffect transition="in" filter="fade">
                                      <p:cBhvr>
                                        <p:cTn id="38" dur="500"/>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500" fill="hold"/>
                                        <p:tgtEl>
                                          <p:spTgt spid="1028"/>
                                        </p:tgtEl>
                                        <p:attrNameLst>
                                          <p:attrName>ppt_w</p:attrName>
                                        </p:attrNameLst>
                                      </p:cBhvr>
                                      <p:tavLst>
                                        <p:tav tm="0">
                                          <p:val>
                                            <p:fltVal val="0"/>
                                          </p:val>
                                        </p:tav>
                                        <p:tav tm="100000">
                                          <p:val>
                                            <p:strVal val="#ppt_w"/>
                                          </p:val>
                                        </p:tav>
                                      </p:tavLst>
                                    </p:anim>
                                    <p:anim calcmode="lin" valueType="num">
                                      <p:cBhvr>
                                        <p:cTn id="44" dur="500" fill="hold"/>
                                        <p:tgtEl>
                                          <p:spTgt spid="1028"/>
                                        </p:tgtEl>
                                        <p:attrNameLst>
                                          <p:attrName>ppt_h</p:attrName>
                                        </p:attrNameLst>
                                      </p:cBhvr>
                                      <p:tavLst>
                                        <p:tav tm="0">
                                          <p:val>
                                            <p:fltVal val="0"/>
                                          </p:val>
                                        </p:tav>
                                        <p:tav tm="100000">
                                          <p:val>
                                            <p:strVal val="#ppt_h"/>
                                          </p:val>
                                        </p:tav>
                                      </p:tavLst>
                                    </p:anim>
                                    <p:animEffect transition="in" filter="fade">
                                      <p:cBhvr>
                                        <p:cTn id="45" dur="500"/>
                                        <p:tgtEl>
                                          <p:spTgt spid="10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029"/>
                                        </p:tgtEl>
                                        <p:attrNameLst>
                                          <p:attrName>style.visibility</p:attrName>
                                        </p:attrNameLst>
                                      </p:cBhvr>
                                      <p:to>
                                        <p:strVal val="visible"/>
                                      </p:to>
                                    </p:set>
                                    <p:animEffect transition="in" filter="wipe(down)">
                                      <p:cBhvr>
                                        <p:cTn id="55" dur="580">
                                          <p:stCondLst>
                                            <p:cond delay="0"/>
                                          </p:stCondLst>
                                        </p:cTn>
                                        <p:tgtEl>
                                          <p:spTgt spid="1029"/>
                                        </p:tgtEl>
                                      </p:cBhvr>
                                    </p:animEffect>
                                    <p:anim calcmode="lin" valueType="num">
                                      <p:cBhvr>
                                        <p:cTn id="56"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61" dur="26">
                                          <p:stCondLst>
                                            <p:cond delay="650"/>
                                          </p:stCondLst>
                                        </p:cTn>
                                        <p:tgtEl>
                                          <p:spTgt spid="1029"/>
                                        </p:tgtEl>
                                      </p:cBhvr>
                                      <p:to x="100000" y="60000"/>
                                    </p:animScale>
                                    <p:animScale>
                                      <p:cBhvr>
                                        <p:cTn id="62" dur="166" decel="50000">
                                          <p:stCondLst>
                                            <p:cond delay="676"/>
                                          </p:stCondLst>
                                        </p:cTn>
                                        <p:tgtEl>
                                          <p:spTgt spid="1029"/>
                                        </p:tgtEl>
                                      </p:cBhvr>
                                      <p:to x="100000" y="100000"/>
                                    </p:animScale>
                                    <p:animScale>
                                      <p:cBhvr>
                                        <p:cTn id="63" dur="26">
                                          <p:stCondLst>
                                            <p:cond delay="1312"/>
                                          </p:stCondLst>
                                        </p:cTn>
                                        <p:tgtEl>
                                          <p:spTgt spid="1029"/>
                                        </p:tgtEl>
                                      </p:cBhvr>
                                      <p:to x="100000" y="80000"/>
                                    </p:animScale>
                                    <p:animScale>
                                      <p:cBhvr>
                                        <p:cTn id="64" dur="166" decel="50000">
                                          <p:stCondLst>
                                            <p:cond delay="1338"/>
                                          </p:stCondLst>
                                        </p:cTn>
                                        <p:tgtEl>
                                          <p:spTgt spid="1029"/>
                                        </p:tgtEl>
                                      </p:cBhvr>
                                      <p:to x="100000" y="100000"/>
                                    </p:animScale>
                                    <p:animScale>
                                      <p:cBhvr>
                                        <p:cTn id="65" dur="26">
                                          <p:stCondLst>
                                            <p:cond delay="1642"/>
                                          </p:stCondLst>
                                        </p:cTn>
                                        <p:tgtEl>
                                          <p:spTgt spid="1029"/>
                                        </p:tgtEl>
                                      </p:cBhvr>
                                      <p:to x="100000" y="90000"/>
                                    </p:animScale>
                                    <p:animScale>
                                      <p:cBhvr>
                                        <p:cTn id="66" dur="166" decel="50000">
                                          <p:stCondLst>
                                            <p:cond delay="1668"/>
                                          </p:stCondLst>
                                        </p:cTn>
                                        <p:tgtEl>
                                          <p:spTgt spid="1029"/>
                                        </p:tgtEl>
                                      </p:cBhvr>
                                      <p:to x="100000" y="100000"/>
                                    </p:animScale>
                                    <p:animScale>
                                      <p:cBhvr>
                                        <p:cTn id="67" dur="26">
                                          <p:stCondLst>
                                            <p:cond delay="1808"/>
                                          </p:stCondLst>
                                        </p:cTn>
                                        <p:tgtEl>
                                          <p:spTgt spid="1029"/>
                                        </p:tgtEl>
                                      </p:cBhvr>
                                      <p:to x="100000" y="95000"/>
                                    </p:animScale>
                                    <p:animScale>
                                      <p:cBhvr>
                                        <p:cTn id="68" dur="166" decel="50000">
                                          <p:stCondLst>
                                            <p:cond delay="1834"/>
                                          </p:stCondLst>
                                        </p:cTn>
                                        <p:tgtEl>
                                          <p:spTgt spid="10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9" fill="hold" display="0">
                  <p:stCondLst>
                    <p:cond delay="indefinite"/>
                  </p:stCondLst>
                  <p:endCondLst>
                    <p:cond evt="onStopAudio" delay="0">
                      <p:tgtEl>
                        <p:sldTgt/>
                      </p:tgtEl>
                    </p:cond>
                  </p:endCondLst>
                </p:cTn>
                <p:tgtEl>
                  <p:spTgt spid="21"/>
                </p:tgtEl>
              </p:cMediaNode>
            </p:audio>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16216" y="1412776"/>
            <a:ext cx="2520280" cy="525658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627784" y="1412776"/>
            <a:ext cx="3816424" cy="525658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107504" y="1412776"/>
            <a:ext cx="2376264" cy="525658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24" y="1626462"/>
            <a:ext cx="1881312"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4424" y="3645024"/>
            <a:ext cx="2025328" cy="1107996"/>
          </a:xfrm>
          <a:prstGeom prst="rect">
            <a:avLst/>
          </a:prstGeom>
          <a:noFill/>
        </p:spPr>
        <p:txBody>
          <a:bodyPr wrap="square" rtlCol="0">
            <a:spAutoFit/>
          </a:bodyPr>
          <a:lstStyle/>
          <a:p>
            <a:r>
              <a:rPr lang="en-AU" sz="1100" dirty="0"/>
              <a:t>Early attempts at growing crops in </a:t>
            </a:r>
            <a:r>
              <a:rPr lang="en-AU" sz="1100" dirty="0" smtClean="0"/>
              <a:t>Sydney </a:t>
            </a:r>
            <a:r>
              <a:rPr lang="en-AU" sz="1100" dirty="0"/>
              <a:t>cove were unsuccessful the rules and principles that had been used in England just did not work here in the </a:t>
            </a:r>
            <a:r>
              <a:rPr lang="en-AU" sz="1100" dirty="0" smtClean="0"/>
              <a:t>Australian Climate.</a:t>
            </a:r>
          </a:p>
        </p:txBody>
      </p:sp>
      <p:sp>
        <p:nvSpPr>
          <p:cNvPr id="5" name="TextBox 4"/>
          <p:cNvSpPr txBox="1"/>
          <p:nvPr/>
        </p:nvSpPr>
        <p:spPr>
          <a:xfrm>
            <a:off x="2824574" y="2002298"/>
            <a:ext cx="3384376" cy="1785104"/>
          </a:xfrm>
          <a:prstGeom prst="rect">
            <a:avLst/>
          </a:prstGeom>
          <a:noFill/>
        </p:spPr>
        <p:txBody>
          <a:bodyPr wrap="square" rtlCol="0">
            <a:spAutoFit/>
          </a:bodyPr>
          <a:lstStyle/>
          <a:p>
            <a:r>
              <a:rPr lang="en-AU" sz="1100" dirty="0" smtClean="0"/>
              <a:t>Animals </a:t>
            </a:r>
            <a:r>
              <a:rPr lang="en-AU" sz="1100" dirty="0"/>
              <a:t>were scarce as there was not a huge amount brought over on the ships and many that were brought did not survive the </a:t>
            </a:r>
            <a:r>
              <a:rPr lang="en-AU" sz="1100" dirty="0" smtClean="0"/>
              <a:t>trip the first dairy was opened in 1805 in Ultimo before the dairy opened some officers had house </a:t>
            </a:r>
            <a:r>
              <a:rPr lang="en-AU" sz="1100" dirty="0"/>
              <a:t>cows</a:t>
            </a:r>
            <a:r>
              <a:rPr lang="en-AU" sz="1100" dirty="0" smtClean="0"/>
              <a:t>.</a:t>
            </a:r>
          </a:p>
          <a:p>
            <a:endParaRPr lang="en-AU" sz="1100" dirty="0"/>
          </a:p>
          <a:p>
            <a:endParaRPr lang="en-AU" sz="1100" dirty="0"/>
          </a:p>
          <a:p>
            <a:endParaRPr lang="en-AU" sz="1100" dirty="0"/>
          </a:p>
          <a:p>
            <a:endParaRPr lang="en-AU" sz="1100" dirty="0"/>
          </a:p>
          <a:p>
            <a:endParaRPr lang="en-AU" sz="11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019" y="1700808"/>
            <a:ext cx="2197461" cy="275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67056" y="4974321"/>
            <a:ext cx="2232248" cy="1277273"/>
          </a:xfrm>
          <a:prstGeom prst="rect">
            <a:avLst/>
          </a:prstGeom>
          <a:noFill/>
        </p:spPr>
        <p:txBody>
          <a:bodyPr wrap="square" rtlCol="0">
            <a:spAutoFit/>
          </a:bodyPr>
          <a:lstStyle/>
          <a:p>
            <a:r>
              <a:rPr lang="en-AU" sz="1100" dirty="0"/>
              <a:t>Establishing fruits ,grains and vegetables were among the highest priority for the colony as the distance to the motherland was just too far for them not to succeed they had no other options the population had to be fed</a:t>
            </a:r>
          </a:p>
        </p:txBody>
      </p:sp>
      <p:sp>
        <p:nvSpPr>
          <p:cNvPr id="10" name="Rectangle 9"/>
          <p:cNvSpPr/>
          <p:nvPr/>
        </p:nvSpPr>
        <p:spPr>
          <a:xfrm>
            <a:off x="314424" y="260648"/>
            <a:ext cx="8506048" cy="1077218"/>
          </a:xfrm>
          <a:prstGeom prst="rect">
            <a:avLst/>
          </a:prstGeom>
          <a:noFill/>
        </p:spPr>
        <p:txBody>
          <a:bodyPr wrap="square" lIns="91440" tIns="45720" rIns="91440" bIns="45720">
            <a:spAutoFit/>
          </a:bodyPr>
          <a:lstStyle/>
          <a:p>
            <a:pPr algn="ctr"/>
            <a:r>
              <a:rPr lang="en-A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Historical development of the food industry arrival of the First Fleet</a:t>
            </a:r>
            <a:endParaRPr lang="en-U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350646"/>
            <a:ext cx="3015581" cy="30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8" y="4859690"/>
            <a:ext cx="1566863"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577" y="3345444"/>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423" y="6366227"/>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475126"/>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38" y="6413773"/>
            <a:ext cx="15113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65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
                                        </p:tgtEl>
                                        <p:attrNameLst>
                                          <p:attrName>ppt_x</p:attrName>
                                          <p:attrName>ppt_y</p:attrName>
                                        </p:attrNameLst>
                                      </p:cBhvr>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80">
                                          <p:stCondLst>
                                            <p:cond delay="0"/>
                                          </p:stCondLst>
                                        </p:cTn>
                                        <p:tgtEl>
                                          <p:spTgt spid="1026"/>
                                        </p:tgtEl>
                                      </p:cBhvr>
                                    </p:animEffect>
                                    <p:anim calcmode="lin" valueType="num">
                                      <p:cBhvr>
                                        <p:cTn id="2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6"/>
                                        </p:tgtEl>
                                      </p:cBhvr>
                                      <p:to x="100000" y="60000"/>
                                    </p:animScale>
                                    <p:animScale>
                                      <p:cBhvr>
                                        <p:cTn id="27" dur="166" decel="50000">
                                          <p:stCondLst>
                                            <p:cond delay="676"/>
                                          </p:stCondLst>
                                        </p:cTn>
                                        <p:tgtEl>
                                          <p:spTgt spid="1026"/>
                                        </p:tgtEl>
                                      </p:cBhvr>
                                      <p:to x="100000" y="100000"/>
                                    </p:animScale>
                                    <p:animScale>
                                      <p:cBhvr>
                                        <p:cTn id="28" dur="26">
                                          <p:stCondLst>
                                            <p:cond delay="1312"/>
                                          </p:stCondLst>
                                        </p:cTn>
                                        <p:tgtEl>
                                          <p:spTgt spid="1026"/>
                                        </p:tgtEl>
                                      </p:cBhvr>
                                      <p:to x="100000" y="80000"/>
                                    </p:animScale>
                                    <p:animScale>
                                      <p:cBhvr>
                                        <p:cTn id="29" dur="166" decel="50000">
                                          <p:stCondLst>
                                            <p:cond delay="1338"/>
                                          </p:stCondLst>
                                        </p:cTn>
                                        <p:tgtEl>
                                          <p:spTgt spid="1026"/>
                                        </p:tgtEl>
                                      </p:cBhvr>
                                      <p:to x="100000" y="100000"/>
                                    </p:animScale>
                                    <p:animScale>
                                      <p:cBhvr>
                                        <p:cTn id="30" dur="26">
                                          <p:stCondLst>
                                            <p:cond delay="1642"/>
                                          </p:stCondLst>
                                        </p:cTn>
                                        <p:tgtEl>
                                          <p:spTgt spid="1026"/>
                                        </p:tgtEl>
                                      </p:cBhvr>
                                      <p:to x="100000" y="90000"/>
                                    </p:animScale>
                                    <p:animScale>
                                      <p:cBhvr>
                                        <p:cTn id="31" dur="166" decel="50000">
                                          <p:stCondLst>
                                            <p:cond delay="1668"/>
                                          </p:stCondLst>
                                        </p:cTn>
                                        <p:tgtEl>
                                          <p:spTgt spid="1026"/>
                                        </p:tgtEl>
                                      </p:cBhvr>
                                      <p:to x="100000" y="100000"/>
                                    </p:animScale>
                                    <p:animScale>
                                      <p:cBhvr>
                                        <p:cTn id="32" dur="26">
                                          <p:stCondLst>
                                            <p:cond delay="1808"/>
                                          </p:stCondLst>
                                        </p:cTn>
                                        <p:tgtEl>
                                          <p:spTgt spid="1026"/>
                                        </p:tgtEl>
                                      </p:cBhvr>
                                      <p:to x="100000" y="95000"/>
                                    </p:animScale>
                                    <p:animScale>
                                      <p:cBhvr>
                                        <p:cTn id="33" dur="166" decel="50000">
                                          <p:stCondLst>
                                            <p:cond delay="1834"/>
                                          </p:stCondLst>
                                        </p:cTn>
                                        <p:tgtEl>
                                          <p:spTgt spid="102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circle(in)">
                                      <p:cBhvr>
                                        <p:cTn id="38"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236296" y="1412776"/>
            <a:ext cx="1800200" cy="52565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5010828" y="1412776"/>
            <a:ext cx="2088232" cy="525658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2267744" y="1412776"/>
            <a:ext cx="2592288" cy="52565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0231" y="1412776"/>
            <a:ext cx="2125505" cy="525658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70231" y="1629961"/>
            <a:ext cx="2132236" cy="430887"/>
          </a:xfrm>
          <a:prstGeom prst="rect">
            <a:avLst/>
          </a:prstGeom>
          <a:noFill/>
        </p:spPr>
        <p:txBody>
          <a:bodyPr wrap="square" rtlCol="0">
            <a:spAutoFit/>
          </a:bodyPr>
          <a:lstStyle/>
          <a:p>
            <a:r>
              <a:rPr lang="en-AU" sz="1100" dirty="0" smtClean="0"/>
              <a:t>1830 Germans migrated bringing with them wine</a:t>
            </a:r>
            <a:endParaRPr lang="en-AU" sz="1100" dirty="0"/>
          </a:p>
        </p:txBody>
      </p:sp>
      <p:sp>
        <p:nvSpPr>
          <p:cNvPr id="5" name="TextBox 4"/>
          <p:cNvSpPr txBox="1"/>
          <p:nvPr/>
        </p:nvSpPr>
        <p:spPr>
          <a:xfrm>
            <a:off x="2267744" y="1562308"/>
            <a:ext cx="2448272" cy="769441"/>
          </a:xfrm>
          <a:prstGeom prst="rect">
            <a:avLst/>
          </a:prstGeom>
          <a:noFill/>
        </p:spPr>
        <p:txBody>
          <a:bodyPr wrap="square" rtlCol="0">
            <a:spAutoFit/>
          </a:bodyPr>
          <a:lstStyle/>
          <a:p>
            <a:pPr algn="ctr"/>
            <a:r>
              <a:rPr lang="en-AU" sz="1100" dirty="0" smtClean="0"/>
              <a:t>1850’s the Gold rush brought the </a:t>
            </a:r>
            <a:r>
              <a:rPr lang="en-AU" sz="1100" dirty="0"/>
              <a:t>C</a:t>
            </a:r>
            <a:r>
              <a:rPr lang="en-AU" sz="1100" dirty="0" smtClean="0"/>
              <a:t>hinese,  Scandinavians, Greeks and Americans to Australia with many staying in Australia and settling</a:t>
            </a:r>
            <a:endParaRPr lang="en-AU" sz="1100" dirty="0"/>
          </a:p>
        </p:txBody>
      </p:sp>
      <p:sp>
        <p:nvSpPr>
          <p:cNvPr id="6" name="AutoShape 2" descr="data:image/jpeg;base64,/9j/4AAQSkZJRgABAQAAAQABAAD/2wCEAAkGBhQRERISEhIUEhIWFRQUEBYQFQ8PFA8QFBYVFBQQFBQXHCYeFxkjGRQUHy8gIycpLCwsFR4xNTAqNSYrLSkBCQoKDgwOGg8PGikcHBwsKSwpKSksKSwpKSwsKSwpLCwsLCwsLCwpLCwpKSksKSksKSkpLCkpKSwsKSwsLCkpLP/AABEIALUBFgMBIgACEQEDEQH/xAAbAAACAgMBAAAAAAAAAAAAAAAEBQMGAAECB//EAEQQAAEEAQMCAwUFBQQIBwEAAAEAAgMRBAUSITFBBlFhEyKBkaEUMnGxwUJScqLRI3Ph8AckYmOCkrLCFzNDU6PS8RX/xAAZAQADAQEBAAAAAAAAAAAAAAABAgMABAX/xAAuEQACAgEEAQIEBQUBAAAAAAAAAQIRAxIhMUETBFEiYYGhMnGxwfAjM5HR8RT/2gAMAwEAAhEDEQA/AKBl608gFxD+wBY1t9Ltza9F34eyz7Vm2V0L7DWlrtvvONbnOcQAB35Cg0otljdG48/s2funzSk7mOPmCvMT1Nx7RRwpWeow+KZ4wxxc2SwS5zRs9oAOQ9nRzgf2hR/FMoMpuW0SfMWDtPkvNI9StrW395vveZpw4A6XYHXy9VYsfxSxrg4V7Ta1jtsbme0DQACWt43ccn/FQ8b5YO6RdY4QOAFBnYoItVPI8eFvRgH8ZYz6F1/RDu8WSSNsuoH908EfABWhaCywwZOw8JtFrTW9XAfFeeP1Y+ahdqZSSwanY2o9EzPFcdUHEn0DlU9T8XtaQGnc4mu9evPpz8kidqBSCcOJY4uroz8BtYd1+u4lVx+mihXJlwf4wiJIPtHHoPZBrwT3PvFvHxvhOdHmE7dzDYBLXXwWuHUEdivM8RvJY40wl3JBoub5GutfKwr1/o2cftTWGqmZI1397AbDiPPbv+YWzRSVLkybLli6MT2Rw8PjyVkxsCuyKfjCl5026GKe7RwOyjGmAHorNPEEFIxeRlyNMVkeHHSb47ksiTHGUNVhQXSjeERGF1JEi42MJ8hKMyVP8mBJcnENpI4bYjQlY47kxxyt/ZF21tBdWgKJ/b0uhKCgJZFFFlUeVSMDDGQilBGUJNqIQz9Q8kFjd2AZyNBUToaXGNP5rvIyxSdzoAo1WSkrbllT6n7xQLG0jyhCdw3IOeFNIYVHl4ySE6dGK1KzlYjMmLlYvST2MVJ8JB9Pj+igc6j05/E/qinZIuxY/FCTvNk/NepG+zpYRLA9se+zV1Xu2OCb6cBLH5Tzdud15s9/wTrKyC6Fg7Hr+NV+YSVuI480a8zx9VTC7W5GSMZH6pvA/wBxteQS+PCvv8gXJ3pGGC3bRsdLAFj0TSZkD8rtsRKcs01McXQHu+7G4/g0lTc0uQlZbiOKWZukPDjQJbW4ns0XVk+XIXpsHg2Y/sBv8RA/xTH/AMNRK0iWUN/gaXEfOkkfUwvZoDPHsYmFwJLSDzRstd1FHu13Wj69eV6L/orwIpcxssbiRG2Vxa+tzHvbs2muxDnG+h29BVILJ/0YyxOBldG+HcGu9k54e7d0cAW8VV158XSc6No5xNQw3YsZMYbtyy0j3o5CWukcHUTtNGqNV1qkcuWL27YD1mPhcSlbEqGnnXlzaaGsHnKCfysnylFE+yvEzrcFhEMCZ48CixIkwijXOoSZiaKFSGJdMClYF6OLH7jAcuOl8+IE8kYgZmroeNGEMuNSXz8J1mOA7j6KtahlAGhz+HKg07oANlzgd0ll1DnhZqMpPY/EEJaxvKvCNcgsN9oSpYpqUEZXUjE7oIwjyluXJSppcFuXIIC5pQ32EMy5UPFKCULkZVoWOY2rRxNoxZ4phS4nmtLGzmlE7JUlhpmJMnqsQ7pLWLsiqRikRoluKXNcR0aLN9+QKHz+i5jiR+n4r5H+ziZJKXcubC1z3Fo95wDR1od/Rexy9i7dIH0yH2pELfvE0ASBuJNAi+hFpjrOkvxZ2Y00rHU0EbC1wiDifvjs6gHUeacFHHoZgyWS5TZIYGyN9oBxK1l37oFc13UuvyN1HUH/AGOJzI5HNDA8lzgA1rXSONmrIJq+LTNaW30Tuw3QtDGQXG3FgNNIcPeNkGwPgrtpPgqEUTGCf9rc78yivDvh1uNE2Mcnq4+ZVuwcTjovGy53kk9L2ML8TQWDo0D8AAmcWDSbY+KAu54eOFwZMWpgFT4QEuyZtqY5jtoskAevCR5GQHOLG25w6hoc4i/OhwqY4tGAdTyd0bu9U6vPaQSPla4kitzqiDZC3axznfde6gH10NDkjvt9F3Jp8gNgBvf3yxv0JQbMhpdT2U/eQ0jc+y11kiuOBt58guxX7hXJZ4cwgDd1rntz34QWdqA7FL3+1q9ho8tpzTwendL8p8gBJY4DuaND4rnt3QGSSZ/KaYD+iqHtrcnunznhc+SFsUu+CbTWJoVe0ufhOopU0IKrGDaUL5KWjKl+dl00n0XRFpDAg1l0ssrQ4NZHxQ6u9b8rRsGmMeAXEvPe3Eqv4GGBFkSSAOBPsow4WC4n33Ue90PgU503SmBjQ5o6ccBv5IZa8ijzsFkWXpTB2VY17UPYAhlA9jVq1Z+A1oJtw+KqmrZwj5YAXdi4bqUZJaqoViKLxJkOIaTuaeo2NPy4U/2UvY0GEsO6i8hwsUao/ohmeIsgH/zK/gaxn5C1HkZ73lokcXOG4AuJ5v3mk+til0bIUnx8E2mEWngorRmCSO+6PbjLkySadDCeTTfIJZm4HorkMXhK9RgUlNpitFElxOaXLoE7zcflAPj5XoYsloUHYOEFk2CnLMbhDZeOqqSsNCmKbk2tIxumud0CxUuICuZcbnEkAWTxXCfeDvHbcBrg+CSR5dz7OSKJskfFxvJY51WOQDRHHC2NKiaaa5zj+NJ9pHhRjyCW38G/0Xf5owW5WW5VtU1HL1ab7u1l/wBnGwERxDoB60OP6L0Xwb4OZiMs+9K77zvL0CbYWiiMANaB+Cb4uEeLXF6j1Msm3QtUbxcPlWDEgACEihpFwuUIquDBOxcuapAtWlnFDI818d5I+3YjHDdGHW4An79sNkD0e36p3DlvLQfs7oweQA6F3J5sjcEol0gZGoPmPLRKflENn6fRW18FqefbTGuAFVzg43bSPx2j9UFDjuprWlrZC406wTW0jdf4ABOdT01xulX2RGCZhP3S6j8Qf8PkqQacTI5yseVwbbmBxa27LWHdXJ29vP4p/oGJIyN5kAcC2qs83xfT4qreK8twzZCeLcHNo37pAo2rb4c1DfEWu8iPooZo/H8gdlM1eICYlooEXXrZB/JGYD+ii1kf2nxcPnTv1Kiw3EHofqky2xWXHTpKTmLIVXxZD5H5FMoZyPP6rnjNrYYdPlSfVJ6A9XAfj3pECcpZq81Fh/dD3/FrTX1IXVjTbsYNlmBGJAO5c9/r1o/W/imufmBtUqppk4OQHE8NaAPT/NBH6pkk+8PgnnO8ja5AS6lqO4UFWcqAvPojY3k8ldgAhQk25WBiiLSATa41rTKja8dWlv51+qskDAAFDqUW+KRo60fy4WUnaZugDwy6i5npY/VWZsQVWwHbJYj2e2vp/UfVWUyKuSK1X7hJnhKM5l2mY5UORi8LmZim50ZsoSEDun2dB1Sp+PSaE9haNgAhaj07eVJjxcp9gwBFzfQyBcXSgB0WJ6yJYp6mE8q0PE3OC9K0rFDWhVXQNNIINK+6fj8BepPJrkANxcdEyNDVjDSGzJ1pcGJ25IUrJwkJyl3Fk+q5Y5mnTMWJuWtvyqBPkCfkkYzKQmrapthko8kUPiQD9LVnUjHejAbd3fYy/wCKYunPx2yMTxk4pVeHK2xn1lkP/Cyo2j/liYuZdeA4tL6h6pujFiyJAbSDUmMDXPf91gc4mt23gjd8Lv4Ic63Y4XWDme1JYQCHCiOoIPBCOG0twdiTxLhFxMgdvDCGg99pBNH8CD8134cz9oIvommn4ET4ntjcXNa50ddaDHOI+PNfBV3F017J2s55fXwFH8lskNYXyOtSxgHwuAskWd3TdTm183NSzInlLj7wbXQAtb6fFMJMkywAnqxz/wCVwd/2hK9WxKkJA47LNKqMxjpmRJfUn4gqxYuU89ifkqLi5hYatWHTdY5HvULFnrXwXN4nqAhvk5j+W3xdm+BfS0rklcWyOrfW1tdb3OAoefmuM+a7NnbfF+XYrs0YjX3ra9tf7v3z9ArwtSGIdTkjhnIZYG1oIPZ3+SiZJgY7PXsFXPEM3vCUGySb+IY4fQovEy7Db70txv2wGNyzRPPWh6ojDn3B3oFJqMADWiu5PzWtMxxTz6LTik6Ajc2YW8Wp9KyxIXg+VfRK851EgoXTsktlsdFPTsbsY5TdscL+7Huafp/inEM26lW5s7fG/wAvaNd8SKKPwMrgBGaqKCWSFwWsmThBw5C7lk4UHwYAyo7S6aJMsiRJ8qZJGIGSsFIzFy+UqElhcxz0VZRsyLfBLYW0oxsrhaW8QwxxtPoDhNIZq4XIf2Ub08JdmCnZiW5WaopsnlDPfuKo52gG2EuKnAIUmPCiRCuCdpmBH2leoO4N8gcn/pH1cE6nahMbF9o4jtcQN/38Rr+VW9NNymkE6OP7rgf2R/MRud9SqtmzgPr0H5K5am6nSVz0PzAsKi58ZDufJvzoKiTU3YGM2PAhL652GvmRwifCkbnS32XGFDugjaR1a4/XhWTQcIMd0XZOahpQK3F2ikszsiEjgvMjR03xuFOr8HJrqmntilD/ADsN/icKCB8RaiyLNh913tZGNawituxr37wT8W/NGavl+1kirlrXBxPnyK/VDJOOzXe4xW3xeykliP726v8AZeGg/m75Jjl6WXxRuPdjT8aCWeJ8kHLe4fuM/Lp+auWngOxIf4K+RI/RJL8NmKHl6RtBPol2K4tcB5kBXPVYBsPqqRKC14/iH5qcJXyBjvN3N3Ru6t4/UJ1omPufCD02SE+vubf1Va1bVPazyOrbdCvwAF/RWJmrxY4jfI6g2N3Tm3OApqqlUnQY7lNmbuicD1a4fykt/I/Ra03Mp7B6hRN1mD2jjvO1zjYA7G/6/RFYGNE+YOj3uaCT2BDb4v1pO4VvIyg3wPNUzQTV8g/mEJp+oENcjdRxsVznGJ73nge9xzXPYIAYzQA0A2T0vqtKcL3GUHYDq2d79nuL+gCGj1ABpPp9egCP1bG/bcwANppN9L//AELWPiElgEQdZse/Vn1tK5woDg7IYoS2E7uth/wIH9QjNMdwCotfy3NbtfH7OhRHU9v6Bb0x9xNPmly042vcEkP2TBRZGfQSySYhDSTLmUABGRqFoX2loCTI5WxOnca4FDXSrTSSVDjNspk2PjhJq0jJEkNkdVi4tYnUxi4uCHycigm+Tj0q9qTUvhcBLAHz2SisRLmdUwxkeAoa44RT3IOCSlxNk8rnyIJ1kSLeji9/nuiI78MkY4pfNkKTTcrY2V9XtonmiAWSdPiGj4o+j/uIyIpsoOmnZ+64M+IbRQM2GJAD6KOORs087nHYXkyMdyLBNEfAj/NJbJmywuDerehv8eo+CtOOqTS5QGXPTNLsMr9lpHzTiEBqTaZqX9nbeeOo5XDtYDTyR8T+im7k0uwnfiKAPdjvP7zoye4ElC/m0KKJhiY0O7dd3UANcQD8wl2s6sXtjawcbrF/etrg4EBSaznf2ZcOrg6qH7zA78zS6oQein0MhC5xnySR0O2/QN5J/mpXnS87/VWD1kH/AMj1SdFoMfzTy1os8U0bnOP4/wBFZdNFY8Q62L/5iXfqtnemNL8gdBGrPpo+KpeZHuJPYEK46mLv/PZVyeGmOHr9UFH4heQDxRkMMoMfQRsDq7vA5P5KueLcx7mNa19tLWkgF3u+n0UmS87q9UXh4cc0bQ4jeH7SCP2eoJPfnhd0WoPWwx+RSNLhs89lf/CmcY38NLgRzQtGarocUDGP2MNnja1o4+SM8P6hjexMjjsLLFE8H4Lly+p80W1FloPSA65PTw4XzztaNh/lWtJyrcz+xeOfvO9of0KPi8Z48T27IjIbN0B37i+q1h6y0zyvnaBv5iaKIa3y47rmlqWO6H1WwrWow+MsJ2NLgXGncUQfL0C1i4VCJ5JMYcAX7XACj3JCr0OQ6WeRgJEd9Aa/NdYuSY3TRs4aWkOJNk12Hn3SrFLTV/MKduyxeMniSdxG2i1oFEEOFdeEmgmDRtHAHREHUI24kMTadIXGSa/eIBsMZfXy+SUsYR1V4qo0yGTZjJ8toLInoIeXKrohHNe9NGFkzl+VypI5CVPjaR5o5mnhqvpQDeAmRmQkUHkiWRLkyRphTMWKZ4CxIE9DzXKr6lIOUfqmrANPKqWVqO49V1ZproWia7cj4DSWY+QCmEcgXHqsKDRLwh5ZFG6WlHC7cfRLKLaMFRstdw4jQXF/3dpPTdy33hx8CPip4UQQkhF45KQQfNgiIBbEd4DHPcSdm14vc33ieh7E9CnGmaUx0bLYwgH3w5jSdp/EX19eirwnfBQiA3N59/lrmdNzqrpZv+Ed+U2Z4je5u8t2loAGwEslvgAtcN23kHqvVjkjepj0nwHZGmQRe60B1my0E7gOeldOaC23QIpAQcZoZ5v27nWPvgjmvx8ip4pPtBYdgDm0SWglp8m9iOvqjpcto3B3To7gu+95DuumDjd9MDRXJfCrIyDHTdp3BtOLvget8kJbmaczoWn030OCSAW1fYDv5qyahlGQU0kFo+8a7cg9LCVTNBaXPcS4BpYf3r632qqSzSb+EIhexsQeSA1u02aH3Ry7muOB8VzH4ijd7zQ5sAIbuc0ChxxV+Xqk/jjPDGthH3ngPfz92K/d3V0LiPkPULjw/nhkb437QCQeXAEEeQ+C5MsNraHjFSLjnZsBG6KVzwXBvLA0We1k/okM+RA4P95x2Eb/ALrKsAg9+xSeIyk7GRte32jTzuO4iiO90Qm2nuDYnQyxxtc59lo3F9ENAok3+z0/Fc8slO/0CooTO0qJ8j2t37mOcHjewEFjtruo81mm6c1pe5tmiQQXR7g4G+x/zaNYGCd53bXukkMw4FgvLztbXCzDiveAdzi9ziOHEtNUQBXkn8rar9RKrcsLNGBhjnIL4+Sdtn2fYgjtSpmr6ORkvijIDHe/V+66/L1Vu0PxFJhu9kWt28lzJDs3HqQCf2q+FBS+JNNx8prZsUeyn3t3B4LAL7fun4KqxxjHVF/T9xXyUfRcUslsMLz0rk15/gmuuaO8e+AQ51U3yvyTzSNKyA8hrWvkv3xwOPMEo/M8M5Fte8uJ78ghvoueeuUVKKZrorPhnSRjukdP97YXNBF73dQAlLdPllMjgzZvdcdchrb5Lj2C9Xys/Gx4AZakfxv2jd73ZtqhZet/aN0ULPZQn77hw5/P3fQeivKElV1dW30hkwNzWDaxgBbHw54/9aU9XX5DouPs9o6LDAoAcDojYsJcs5exJu3YqZpg8kZFpzR2TNuIt/Zk8GwARwh2XIw7TaOBSGALrjuhRazFAQ87E1dGgMkJJmACPNYoZjytqdBsA1PVyTVoeJxKgMBe5PNNwfNTm1EY5xYymAJARsOHXZZkQ0FKM02EVZGYQFLpeSD1S7MYbJKDjy9hXXGKYC9xTBdHKCrOPq4rqu5dVA7oyxIxYGzCwaDq7GwD6EjmlaGsjjhMrqkBDS6jw0dD0PTqei86xM9zj6KyaVqW3gixYsd670eylhyrFJxa2f2CmWZ7wGb4Q07gKp4A2nn17IDIc8URw4kAVdgX1Jry/Rczb3scIfZxM4duonbyR7M7eW9jfT8UviilLiXgBreHOaQ+wSaLiaLQLH1XouLe64+wyY2fj8DkvkcLDGjdd37zj5UD/kpTmQuYx98ua0AgkEl3oB2Avjj8lK/LIra5zfPmy4bao2P80g5clcmf1MI/DDd/b/prKnr8DWRl0p3uew+8DVtLmgF1Dmh+zzVHhTTR4LYGMOREI3O3kbXGX2e6j7pAd0pwPlfCsGJo8czHMLRIfe3MJLSWuHD2Do6jXA569V5/PoxG8uLvcdtLXgh0cX3A52/9noAD0oFc8YJpOTfuaxxl+K4RA6PCaGyzPc2aVzdkcTL2R7CR+60kGgAXX1Ch8RQRYzcdsDiXhrX2xzf/ADgd/wBoDnXZvz458qCIwPDbpInxbC3cxoc6paaWOaffLht4A4DByJPvGklZp0tu2sIYxxO7aSHPJrcb7GroqnwuWzqvv1yZMWRazKwbZC1zpJCZJnWZdnAcNzuBfb8Crln5MY1GEx1HGIWzSHbtPsyN8fu8chvs3UO9omfwM0RYzGYzpnylwkkkaIWMjeLLm3y0tHO430460q/lFsPti9zXHbsaI7aX/ulwI4AbQG2hQHCvOCtbbsKYD4p1czzucCdt+4HdWgAAD5AK2+AvFcb4ji5riGlwLHG9proHkdDYHKo2JjGQ2U9hxA0dFRtRVCXvZ6RqPhd8R9pjyOaDRa9juWg9vIhC4cmQHH7Q98sURBL72XfZ7RwaCU6Jrz4oyyUufEGnYCa9m7sQfL0Usu/Zw87X/e54PpSLcF+Dj2NbIfEOXHLTIiQ0Ht0P9Sg4McN6KZuOPJd7KUZty5FslxmBHiJCwNR0cZUPGjHUcYK7dEAu2spRTPVFCgERkAUMmUFDO9BPlTJihU06XZeVS5nzaCR52YXJ9NhN5WocrEmmkpYmUEYtOl41lWjEwRXRJNKarLiSBeHmbbKHQxVDkQAdUeZwgMyW1OLoxXtUiHKrU0XKtuTBaXTacvSwzpbiiWCCymDcThG4emc8p3BhtA6KzkahPg4x8k9xsfzUseMFOAuaaCSxybATZAo7uS33e9ntxaglk3Mc7p74Ba1znNJYCPeBPUEcfNQaxNWNOfKKQ/yOWaRKX4hc7q6Zzj+Lt5P1V8cpeGSTCQTTIb2vmpsgUl0r6XBjVswZMQ4daI5BHBB8wUdi+HGZTdzi6WQUHOeS47WgkAm6q+xu1XDlonT/ABDJjv3RurzB5a4eTh3XfGHT4MnRYBoERid7UTsA5eC1paSaAcCSHuFjp0FnzReh4cZLTvu/fex43OcG01t7vuj3eildqEOfBI9rSHsDHS8tFH49W8HjhI9f8Utw4WQx+/KW++HDYWDtTh29FbwRUk6TS+/0NYT478SmiGSbAAWt2cmQ3Tm38PzXmH2N0ri4jqSfiepPqjYI3zO3P58vIWnePh0Oidzdtt22K30BYen7a4TfHwL6hGYeJ5pizFpcmWb6CJtWx9mPIfT8yE5iBdjwhwIO27I+8D0NoHxPxiyf8P5hE6VJcDG+VpoO8f1/0H3NfZlo46Lc6kO+VNewhy0UUbDIgTItidFbBoZulCBnlQk2bSDfnWmuwMlycikrlyVzlZKCdMnjEQ3kPSudyMmkSzJkV1EKAp38rSgmfytKlDHoOmZATgZwCqLZC3opP/6BXjP0+oay0nUVG7MBPVVc6gfNEY2TyEv/AJ63AWdtUoZmhQRZPC1JMn00ELiPCIhnSj7YAFNDkjzWthHTJQozkBK59Ra0dUnyNdo8JXbAPtem/wBVyB5xPHzBCI0t4bhD1k/+6qU2sGSN7T0LSPnQT9+Ttwmf3gr4hy6Ixfia/P8ARDI7lnSnMmpaOfwlOXklxXLig0wWSvykFkZyhkJK4jx7XfHYAx0XWHRl1C9xYOp4G4E8d7qk98a4ROWN1AeyioDsKKRY2CAzduG4SRgN/eBDiT8KHzVt8YxF+Syv/Zj/AO5HLLTC1/OQ9CvBgAHCa4+Pa407AVhxMEUvP8yFoFxcVHeyoKcRgLHcrKVmKz4xNYr/AFcwfzBS6O+oQfxXHjYf6tX+2z87XenEDHb+JXVGP9P/AD+wyNzS2tAIOfKAK39tBHVCIqCHUopJPVQPmtDSSqqQxzkZgHVLp9RA6KDNl5SrJnpUURGHvzLUTslKjlqP7WrRQoykybQ0jb6qGOa12ZEspVsgnBgCxSbFtS1MI4kKFcsWKiWwpCXIrEkK0sUZjDvHkNLjInK0sXOuQgr5yVtsp81tYtJGIch5S2eRYsTQRmaxJCS4eg/62BWvV5KwWf3jP+lyxYuqtl9QrhleZOSu9y0sUGhSB3VdMcsWJ1wEKj6s/iH5FX3V47laf92z9VixR9V/a/nzH6CcOEJtEKCxYvDYDl60eAtLF24AFX8Zu/sR/G1Y11YzfxWLF6kfwL6jIruTMbW45TSxYlFCYpioMqU0tLE8QCTMkKT5EpWLF0IAMSuSsWJjE8DkXGFixTnyYIaVixYomP/Z"/>
          <p:cNvSpPr>
            <a:spLocks noChangeAspect="1" noChangeArrowheads="1"/>
          </p:cNvSpPr>
          <p:nvPr/>
        </p:nvSpPr>
        <p:spPr bwMode="auto">
          <a:xfrm>
            <a:off x="63500" y="-833438"/>
            <a:ext cx="2647950" cy="1724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94" y="2389242"/>
            <a:ext cx="1851475" cy="158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25" y="2578518"/>
            <a:ext cx="212170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54844" y="1562309"/>
            <a:ext cx="1944216" cy="1446550"/>
          </a:xfrm>
          <a:prstGeom prst="rect">
            <a:avLst/>
          </a:prstGeom>
          <a:noFill/>
        </p:spPr>
        <p:txBody>
          <a:bodyPr wrap="square" rtlCol="0">
            <a:spAutoFit/>
          </a:bodyPr>
          <a:lstStyle/>
          <a:p>
            <a:r>
              <a:rPr lang="en-AU" sz="1100" dirty="0" smtClean="0"/>
              <a:t>1880’s large number of Italians immigrated to </a:t>
            </a:r>
            <a:r>
              <a:rPr lang="en-AU" sz="1100" dirty="0"/>
              <a:t>Melbourne and Sydney </a:t>
            </a:r>
            <a:r>
              <a:rPr lang="en-AU" sz="1100" dirty="0" smtClean="0"/>
              <a:t>they brought </a:t>
            </a:r>
            <a:r>
              <a:rPr lang="en-AU" sz="1100" dirty="0"/>
              <a:t>fruit and vegetables and </a:t>
            </a:r>
            <a:r>
              <a:rPr lang="en-AU" sz="1100" dirty="0" smtClean="0"/>
              <a:t>ricotta </a:t>
            </a:r>
            <a:r>
              <a:rPr lang="en-AU" sz="1100" dirty="0"/>
              <a:t>cheese. They predominately worked in timber mills and sugarcane fields in QLD.</a:t>
            </a:r>
          </a:p>
          <a:p>
            <a:endParaRPr lang="en-AU" sz="1100" dirty="0"/>
          </a:p>
        </p:txBody>
      </p:sp>
      <p:sp>
        <p:nvSpPr>
          <p:cNvPr id="12" name="TextBox 11"/>
          <p:cNvSpPr txBox="1"/>
          <p:nvPr/>
        </p:nvSpPr>
        <p:spPr>
          <a:xfrm>
            <a:off x="7344308" y="1629318"/>
            <a:ext cx="1584176" cy="1107996"/>
          </a:xfrm>
          <a:prstGeom prst="rect">
            <a:avLst/>
          </a:prstGeom>
          <a:noFill/>
        </p:spPr>
        <p:txBody>
          <a:bodyPr wrap="square" rtlCol="0">
            <a:spAutoFit/>
          </a:bodyPr>
          <a:lstStyle/>
          <a:p>
            <a:r>
              <a:rPr lang="en-AU" sz="1100" dirty="0" smtClean="0"/>
              <a:t>1920’s saw a large amount of Americans arrive and with them came the now </a:t>
            </a:r>
            <a:r>
              <a:rPr lang="en-AU" sz="1100" dirty="0"/>
              <a:t>large corporations Kellogg's and </a:t>
            </a:r>
            <a:r>
              <a:rPr lang="en-AU" sz="1100" dirty="0" smtClean="0"/>
              <a:t>Kraft.</a:t>
            </a:r>
            <a:endParaRPr lang="en-AU" sz="1100" dirty="0"/>
          </a:p>
        </p:txBody>
      </p:sp>
      <p:sp>
        <p:nvSpPr>
          <p:cNvPr id="14" name="Rectangle 13"/>
          <p:cNvSpPr/>
          <p:nvPr/>
        </p:nvSpPr>
        <p:spPr>
          <a:xfrm>
            <a:off x="70231" y="260648"/>
            <a:ext cx="8750241" cy="1077218"/>
          </a:xfrm>
          <a:prstGeom prst="rect">
            <a:avLst/>
          </a:prstGeom>
          <a:noFill/>
        </p:spPr>
        <p:txBody>
          <a:bodyPr wrap="square" lIns="91440" tIns="45720" rIns="91440" bIns="45720">
            <a:spAutoFit/>
          </a:bodyPr>
          <a:lstStyle/>
          <a:p>
            <a:pPr algn="ctr"/>
            <a:r>
              <a:rPr lang="en-A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Historical development of the food industry immigration</a:t>
            </a:r>
            <a:endParaRPr lang="en-U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666" y="3141856"/>
            <a:ext cx="1770555" cy="12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650" y="3180818"/>
            <a:ext cx="1511834" cy="111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45" y="4505606"/>
            <a:ext cx="1890683" cy="151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1089" y="4809696"/>
            <a:ext cx="1679132" cy="125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4908" y="4538732"/>
            <a:ext cx="9429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1613" y="430450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4041068"/>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6296" y="6061413"/>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6296" y="4279193"/>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4844" y="6019659"/>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1560" y="4304504"/>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7000" y="6224657"/>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4037" y="4029838"/>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243" y="5986532"/>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12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1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barn(inVertical)">
                                      <p:cBhvr>
                                        <p:cTn id="11" dur="500"/>
                                        <p:tgtEl>
                                          <p:spTgt spid="409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circle(in)">
                                      <p:cBhvr>
                                        <p:cTn id="16" dur="20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wheel(1)">
                                      <p:cBhvr>
                                        <p:cTn id="28"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3280" y="908720"/>
            <a:ext cx="1674424" cy="568863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t>
            </a:r>
            <a:endParaRPr lang="en-AU" dirty="0"/>
          </a:p>
        </p:txBody>
      </p:sp>
      <p:sp>
        <p:nvSpPr>
          <p:cNvPr id="9" name="Rectangle 8"/>
          <p:cNvSpPr/>
          <p:nvPr/>
        </p:nvSpPr>
        <p:spPr>
          <a:xfrm>
            <a:off x="2051719" y="908720"/>
            <a:ext cx="2016224" cy="5688632"/>
          </a:xfrm>
          <a:prstGeom prst="rect">
            <a:avLst/>
          </a:prstGeom>
          <a:solidFill>
            <a:srgbClr val="F975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283968" y="908720"/>
            <a:ext cx="2304256" cy="5688632"/>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6732240" y="908720"/>
            <a:ext cx="2232248" cy="56886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233280" y="1022592"/>
            <a:ext cx="1602416" cy="1615827"/>
          </a:xfrm>
          <a:prstGeom prst="rect">
            <a:avLst/>
          </a:prstGeom>
          <a:noFill/>
        </p:spPr>
        <p:txBody>
          <a:bodyPr wrap="square" rtlCol="0">
            <a:spAutoFit/>
          </a:bodyPr>
          <a:lstStyle/>
          <a:p>
            <a:r>
              <a:rPr lang="en-AU" sz="1100" dirty="0" smtClean="0"/>
              <a:t>1940’s saw many Lebanese immigrate to Australia where they lived and worked  many of them opened food outlets and they introduced the population to Hummus, tabouli and felafels.</a:t>
            </a:r>
            <a:endParaRPr lang="en-AU" sz="1100" dirty="0"/>
          </a:p>
        </p:txBody>
      </p:sp>
      <p:sp>
        <p:nvSpPr>
          <p:cNvPr id="5" name="TextBox 4"/>
          <p:cNvSpPr txBox="1"/>
          <p:nvPr/>
        </p:nvSpPr>
        <p:spPr>
          <a:xfrm>
            <a:off x="2121423" y="1022591"/>
            <a:ext cx="1800200" cy="600164"/>
          </a:xfrm>
          <a:prstGeom prst="rect">
            <a:avLst/>
          </a:prstGeom>
          <a:noFill/>
        </p:spPr>
        <p:txBody>
          <a:bodyPr wrap="square" rtlCol="0">
            <a:spAutoFit/>
          </a:bodyPr>
          <a:lstStyle/>
          <a:p>
            <a:r>
              <a:rPr lang="en-AU" sz="1100" dirty="0" smtClean="0"/>
              <a:t>1960’s saw the introduction of the fast food super chains KFC and McDonalds</a:t>
            </a:r>
            <a:endParaRPr lang="en-AU" sz="1100" dirty="0"/>
          </a:p>
        </p:txBody>
      </p:sp>
      <p:sp>
        <p:nvSpPr>
          <p:cNvPr id="6" name="TextBox 5"/>
          <p:cNvSpPr txBox="1"/>
          <p:nvPr/>
        </p:nvSpPr>
        <p:spPr>
          <a:xfrm>
            <a:off x="4499992" y="1022592"/>
            <a:ext cx="1800200" cy="1277273"/>
          </a:xfrm>
          <a:prstGeom prst="rect">
            <a:avLst/>
          </a:prstGeom>
          <a:noFill/>
        </p:spPr>
        <p:txBody>
          <a:bodyPr wrap="square" rtlCol="0">
            <a:spAutoFit/>
          </a:bodyPr>
          <a:lstStyle/>
          <a:p>
            <a:r>
              <a:rPr lang="en-AU" sz="1100" dirty="0" smtClean="0"/>
              <a:t>1970’s saw a lot of Asian immigrants – Cambodians, Vietnamese, Thai and Korean and with them came a whole new world of ingredience, recipes and cuisine.</a:t>
            </a:r>
            <a:endParaRPr lang="en-AU" sz="1100" dirty="0"/>
          </a:p>
        </p:txBody>
      </p:sp>
      <p:sp>
        <p:nvSpPr>
          <p:cNvPr id="7" name="TextBox 6"/>
          <p:cNvSpPr txBox="1"/>
          <p:nvPr/>
        </p:nvSpPr>
        <p:spPr>
          <a:xfrm>
            <a:off x="6732240" y="1022591"/>
            <a:ext cx="2088232" cy="769441"/>
          </a:xfrm>
          <a:prstGeom prst="rect">
            <a:avLst/>
          </a:prstGeom>
          <a:noFill/>
        </p:spPr>
        <p:txBody>
          <a:bodyPr wrap="square" rtlCol="0">
            <a:spAutoFit/>
          </a:bodyPr>
          <a:lstStyle/>
          <a:p>
            <a:r>
              <a:rPr lang="en-AU" sz="1100" dirty="0" smtClean="0"/>
              <a:t>2000’s sees that the Australian population has a large number of people living here who were born in the UK and NZ</a:t>
            </a:r>
            <a:endParaRPr lang="en-AU" sz="1100" dirty="0"/>
          </a:p>
        </p:txBody>
      </p:sp>
      <p:sp>
        <p:nvSpPr>
          <p:cNvPr id="12" name="Rectangle 11"/>
          <p:cNvSpPr/>
          <p:nvPr/>
        </p:nvSpPr>
        <p:spPr>
          <a:xfrm>
            <a:off x="-464409" y="260039"/>
            <a:ext cx="9928802" cy="523220"/>
          </a:xfrm>
          <a:prstGeom prst="rect">
            <a:avLst/>
          </a:prstGeom>
          <a:noFill/>
        </p:spPr>
        <p:txBody>
          <a:bodyPr wrap="square" lIns="91440" tIns="45720" rIns="91440" bIns="45720">
            <a:spAutoFit/>
          </a:bodyPr>
          <a:lstStyle/>
          <a:p>
            <a:pPr algn="ctr"/>
            <a:r>
              <a:rPr lang="en-A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Historical development of the food industry immigration</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998" y="1752250"/>
            <a:ext cx="1720750" cy="130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59" y="3084878"/>
            <a:ext cx="1369775" cy="100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507475"/>
            <a:ext cx="1922754" cy="183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7318" y="2507475"/>
            <a:ext cx="1982201" cy="158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922" y="3299191"/>
            <a:ext cx="1759666" cy="140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4633" y="4788780"/>
            <a:ext cx="1226244" cy="159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667" y="4812715"/>
            <a:ext cx="1350067" cy="101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4548687"/>
            <a:ext cx="1922754" cy="18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6682" y="4442136"/>
            <a:ext cx="2047149" cy="138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4597" y="6359320"/>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9992" y="4195749"/>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7744" y="6351451"/>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096" y="5823962"/>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4870" y="4581896"/>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7922" y="3054439"/>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28" y="4076687"/>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2189" y="5823962"/>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3371" y="4100147"/>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9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1000"/>
                                        <p:tgtEl>
                                          <p:spTgt spid="3074"/>
                                        </p:tgtEl>
                                      </p:cBhvr>
                                    </p:animEffect>
                                    <p:anim calcmode="lin" valueType="num">
                                      <p:cBhvr>
                                        <p:cTn id="32" dur="1000" fill="hold"/>
                                        <p:tgtEl>
                                          <p:spTgt spid="3074"/>
                                        </p:tgtEl>
                                        <p:attrNameLst>
                                          <p:attrName>ppt_x</p:attrName>
                                        </p:attrNameLst>
                                      </p:cBhvr>
                                      <p:tavLst>
                                        <p:tav tm="0">
                                          <p:val>
                                            <p:strVal val="#ppt_x"/>
                                          </p:val>
                                        </p:tav>
                                        <p:tav tm="100000">
                                          <p:val>
                                            <p:strVal val="#ppt_x"/>
                                          </p:val>
                                        </p:tav>
                                      </p:tavLst>
                                    </p:anim>
                                    <p:anim calcmode="lin" valueType="num">
                                      <p:cBhvr>
                                        <p:cTn id="3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circle(in)">
                                      <p:cBhvr>
                                        <p:cTn id="38" dur="20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77"/>
                                        </p:tgtEl>
                                        <p:attrNameLst>
                                          <p:attrName>style.visibility</p:attrName>
                                        </p:attrNameLst>
                                      </p:cBhvr>
                                      <p:to>
                                        <p:strVal val="visible"/>
                                      </p:to>
                                    </p:set>
                                    <p:animEffect transition="in" filter="wipe(down)">
                                      <p:cBhvr>
                                        <p:cTn id="43"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50" y="2420888"/>
            <a:ext cx="8042796" cy="387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188640"/>
            <a:ext cx="8856984" cy="954107"/>
          </a:xfrm>
          <a:prstGeom prst="rect">
            <a:avLst/>
          </a:prstGeom>
          <a:noFill/>
        </p:spPr>
        <p:txBody>
          <a:bodyPr wrap="square" lIns="91440" tIns="45720" rIns="91440" bIns="45720">
            <a:spAutoFit/>
          </a:bodyPr>
          <a:lstStyle/>
          <a:p>
            <a:pPr algn="ctr"/>
            <a:r>
              <a:rPr lang="en-A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Historical development of the food industry in the twentieth century</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89756" y="1465597"/>
            <a:ext cx="8856983" cy="477054"/>
          </a:xfrm>
          <a:prstGeom prst="rect">
            <a:avLst/>
          </a:prstGeom>
          <a:solidFill>
            <a:srgbClr val="92D050"/>
          </a:solidFill>
        </p:spPr>
        <p:txBody>
          <a:bodyPr wrap="square" rtlCol="0">
            <a:spAutoFit/>
          </a:bodyPr>
          <a:lstStyle/>
          <a:p>
            <a:pPr algn="ctr"/>
            <a:r>
              <a:rPr lang="en-AU" sz="1400" dirty="0" smtClean="0"/>
              <a:t>1900-2000 is referred to as the 20</a:t>
            </a:r>
            <a:r>
              <a:rPr lang="en-AU" sz="1400" baseline="30000" dirty="0" smtClean="0"/>
              <a:t>th</a:t>
            </a:r>
            <a:r>
              <a:rPr lang="en-AU" sz="1400" dirty="0" smtClean="0"/>
              <a:t> Century and within this time significant things happened within the food industry</a:t>
            </a:r>
          </a:p>
          <a:p>
            <a:pPr marL="171450" indent="-171450">
              <a:buFont typeface="Arial" pitchFamily="34" charset="0"/>
              <a:buChar char="•"/>
            </a:pPr>
            <a:endParaRPr lang="en-AU" sz="11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420888"/>
            <a:ext cx="2771451" cy="8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557" y="3022388"/>
            <a:ext cx="2822739" cy="306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9756" y="1896484"/>
            <a:ext cx="8856984" cy="261610"/>
          </a:xfrm>
          <a:prstGeom prst="rect">
            <a:avLst/>
          </a:prstGeom>
          <a:solidFill>
            <a:srgbClr val="92D050"/>
          </a:solidFill>
        </p:spPr>
        <p:txBody>
          <a:bodyPr wrap="square">
            <a:spAutoFit/>
          </a:bodyPr>
          <a:lstStyle/>
          <a:p>
            <a:pPr algn="ctr"/>
            <a:r>
              <a:rPr lang="en-AU" sz="1100" dirty="0" smtClean="0"/>
              <a:t>GO TO - http</a:t>
            </a:r>
            <a:r>
              <a:rPr lang="en-AU" sz="1100" dirty="0"/>
              <a:t>://www.kraft.com.au/Products/KRAFTHistory/HowPeopleLived/HowPeopleLivedBackInTheDays.aspx</a:t>
            </a: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678335"/>
            <a:ext cx="2420696" cy="264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68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barn(inVertical)">
                                      <p:cBhvr>
                                        <p:cTn id="19"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084" y="260648"/>
            <a:ext cx="8937831" cy="461665"/>
          </a:xfrm>
          <a:prstGeom prst="rect">
            <a:avLst/>
          </a:prstGeom>
          <a:noFill/>
        </p:spPr>
        <p:txBody>
          <a:bodyPr wrap="none" lIns="91440" tIns="45720" rIns="91440" bIns="45720">
            <a:spAutoFit/>
          </a:bodyPr>
          <a:lstStyle/>
          <a:p>
            <a:pPr algn="ctr"/>
            <a:r>
              <a:rPr lang="en-AU" sz="2400" b="1" dirty="0">
                <a:ln w="18000">
                  <a:solidFill>
                    <a:srgbClr val="C0504D">
                      <a:satMod val="140000"/>
                    </a:srgbClr>
                  </a:solidFill>
                  <a:prstDash val="solid"/>
                  <a:miter lim="800000"/>
                </a:ln>
                <a:noFill/>
                <a:effectLst>
                  <a:outerShdw blurRad="25500" dist="23000" dir="7020000" algn="tl">
                    <a:srgbClr val="000000">
                      <a:alpha val="50000"/>
                    </a:srgbClr>
                  </a:outerShdw>
                </a:effectLst>
              </a:rPr>
              <a:t>Historical development of the food industry in the twentieth century</a:t>
            </a:r>
          </a:p>
        </p:txBody>
      </p:sp>
      <p:sp>
        <p:nvSpPr>
          <p:cNvPr id="5" name="Rectangle 4"/>
          <p:cNvSpPr/>
          <p:nvPr/>
        </p:nvSpPr>
        <p:spPr>
          <a:xfrm rot="20130564">
            <a:off x="492232" y="3363062"/>
            <a:ext cx="2895396" cy="400110"/>
          </a:xfrm>
          <a:prstGeom prst="rect">
            <a:avLst/>
          </a:prstGeom>
          <a:noFill/>
        </p:spPr>
        <p:txBody>
          <a:bodyPr wrap="square" lIns="91440" tIns="45720" rIns="91440" bIns="45720">
            <a:spAutoFit/>
          </a:bodyPr>
          <a:lstStyle/>
          <a:p>
            <a:pPr algn="ct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24 Hour convenience</a:t>
            </a:r>
            <a:endPar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Rectangle 5"/>
          <p:cNvSpPr/>
          <p:nvPr/>
        </p:nvSpPr>
        <p:spPr>
          <a:xfrm rot="798377">
            <a:off x="3851920" y="1268760"/>
            <a:ext cx="4875054" cy="923330"/>
          </a:xfrm>
          <a:prstGeom prst="rect">
            <a:avLst/>
          </a:prstGeom>
          <a:noFill/>
        </p:spPr>
        <p:txBody>
          <a:bodyPr wrap="none" lIns="91440" tIns="45720" rIns="91440" bIns="45720">
            <a:spAutoFit/>
          </a:bodyPr>
          <a:lstStyle/>
          <a:p>
            <a:pPr algn="ct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Online shopping</a:t>
            </a:r>
            <a:endPar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2051719" y="5737611"/>
            <a:ext cx="4603311" cy="584775"/>
          </a:xfrm>
          <a:prstGeom prst="rect">
            <a:avLst/>
          </a:prstGeom>
          <a:noFill/>
        </p:spPr>
        <p:txBody>
          <a:bodyPr wrap="none" lIns="91440" tIns="45720" rIns="91440" bIns="45720">
            <a:spAutoFit/>
          </a:bodyPr>
          <a:lstStyle/>
          <a:p>
            <a:pPr algn="ctr"/>
            <a:r>
              <a:rPr lang="en-US" sz="3200" b="1" spc="200" dirty="0" smtClean="0">
                <a:ln w="29210">
                  <a:solidFill>
                    <a:srgbClr val="9BBB59">
                      <a:tint val="10000"/>
                    </a:srgbClr>
                  </a:solidFill>
                </a:ln>
                <a:solidFill>
                  <a:srgbClr val="7030A0">
                    <a:alpha val="50000"/>
                  </a:srgbClr>
                </a:solidFill>
                <a:effectLst>
                  <a:innerShdw blurRad="50800" dist="50800" dir="8100000">
                    <a:srgbClr val="7D7D7D">
                      <a:alpha val="73000"/>
                    </a:srgbClr>
                  </a:innerShdw>
                </a:effectLst>
              </a:rPr>
              <a:t>Delivered to your door</a:t>
            </a:r>
            <a:endParaRPr lang="en-US" sz="3200" b="1" spc="200" dirty="0">
              <a:ln w="29210">
                <a:solidFill>
                  <a:srgbClr val="9BBB59">
                    <a:tint val="10000"/>
                  </a:srgbClr>
                </a:solidFill>
              </a:ln>
              <a:solidFill>
                <a:srgbClr val="7030A0">
                  <a:alpha val="50000"/>
                </a:srgbClr>
              </a:solidFill>
              <a:effectLst>
                <a:innerShdw blurRad="50800" dist="50800" dir="8100000">
                  <a:srgbClr val="7D7D7D">
                    <a:alpha val="73000"/>
                  </a:srgbClr>
                </a:innerShdw>
              </a:effectLst>
            </a:endParaRPr>
          </a:p>
        </p:txBody>
      </p:sp>
      <p:sp>
        <p:nvSpPr>
          <p:cNvPr id="8" name="Rectangle 7"/>
          <p:cNvSpPr/>
          <p:nvPr/>
        </p:nvSpPr>
        <p:spPr>
          <a:xfrm rot="20712579">
            <a:off x="265653" y="5214391"/>
            <a:ext cx="270388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Added Iron &amp; folate</a:t>
            </a:r>
            <a:endParaRPr lang="en-US"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9" name="Rectangle 8"/>
          <p:cNvSpPr/>
          <p:nvPr/>
        </p:nvSpPr>
        <p:spPr>
          <a:xfrm>
            <a:off x="3037659" y="3356992"/>
            <a:ext cx="56566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Safe food handling</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0" y="1412776"/>
            <a:ext cx="25523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prstClr val="black"/>
                </a:solidFill>
                <a:effectLst>
                  <a:outerShdw blurRad="76200" dist="50800" dir="5400000" algn="tl" rotWithShape="0">
                    <a:srgbClr val="000000">
                      <a:alpha val="65000"/>
                    </a:srgbClr>
                  </a:outerShdw>
                </a:effectLst>
              </a:rPr>
              <a:t>Canning</a:t>
            </a:r>
            <a:endParaRPr lang="en-US" sz="5400" b="1" spc="50" dirty="0">
              <a:ln w="11430"/>
              <a:solidFill>
                <a:prstClr val="black"/>
              </a:solidFill>
              <a:effectLst>
                <a:outerShdw blurRad="76200" dist="50800" dir="5400000" algn="tl" rotWithShape="0">
                  <a:srgbClr val="000000">
                    <a:alpha val="65000"/>
                  </a:srgbClr>
                </a:outerShdw>
              </a:effectLst>
            </a:endParaRPr>
          </a:p>
        </p:txBody>
      </p:sp>
      <p:sp>
        <p:nvSpPr>
          <p:cNvPr id="12" name="Rectangle 11"/>
          <p:cNvSpPr/>
          <p:nvPr/>
        </p:nvSpPr>
        <p:spPr>
          <a:xfrm>
            <a:off x="4808492" y="2411594"/>
            <a:ext cx="1892890" cy="369332"/>
          </a:xfrm>
          <a:prstGeom prst="rect">
            <a:avLst/>
          </a:prstGeom>
        </p:spPr>
        <p:txBody>
          <a:bodyPr wrap="none">
            <a:spAutoFit/>
          </a:bodyPr>
          <a:lstStyle/>
          <a:p>
            <a:r>
              <a:rPr lang="en-AU" dirty="0">
                <a:solidFill>
                  <a:prstClr val="black"/>
                </a:solidFill>
              </a:rPr>
              <a:t>juice concentrates</a:t>
            </a:r>
          </a:p>
        </p:txBody>
      </p:sp>
      <p:sp>
        <p:nvSpPr>
          <p:cNvPr id="13" name="Rectangle 12"/>
          <p:cNvSpPr/>
          <p:nvPr/>
        </p:nvSpPr>
        <p:spPr>
          <a:xfrm>
            <a:off x="1867916" y="4415246"/>
            <a:ext cx="5569188"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introduction of artificial sweeteners</a:t>
            </a:r>
          </a:p>
        </p:txBody>
      </p:sp>
      <p:sp>
        <p:nvSpPr>
          <p:cNvPr id="14" name="Rectangle 13"/>
          <p:cNvSpPr/>
          <p:nvPr/>
        </p:nvSpPr>
        <p:spPr>
          <a:xfrm>
            <a:off x="7164288" y="5445223"/>
            <a:ext cx="1382943" cy="369332"/>
          </a:xfrm>
          <a:prstGeom prst="rect">
            <a:avLst/>
          </a:prstGeom>
        </p:spPr>
        <p:txBody>
          <a:bodyPr wrap="none">
            <a:spAutoFit/>
          </a:bodyPr>
          <a:lstStyle/>
          <a:p>
            <a:r>
              <a:rPr lang="en-AU" dirty="0">
                <a:solidFill>
                  <a:prstClr val="black"/>
                </a:solidFill>
              </a:rPr>
              <a:t>Frozen foods</a:t>
            </a:r>
          </a:p>
        </p:txBody>
      </p:sp>
      <p:sp>
        <p:nvSpPr>
          <p:cNvPr id="15" name="Rectangle 14"/>
          <p:cNvSpPr/>
          <p:nvPr/>
        </p:nvSpPr>
        <p:spPr>
          <a:xfrm>
            <a:off x="4497388" y="2965592"/>
            <a:ext cx="4183902" cy="369332"/>
          </a:xfrm>
          <a:prstGeom prst="rect">
            <a:avLst/>
          </a:prstGeom>
        </p:spPr>
        <p:txBody>
          <a:bodyPr wrap="none">
            <a:spAutoFit/>
          </a:bodyPr>
          <a:lstStyle/>
          <a:p>
            <a:r>
              <a:rPr lang="en-AU" dirty="0">
                <a:solidFill>
                  <a:prstClr val="black"/>
                </a:solidFill>
              </a:rPr>
              <a:t>transportation of delicate perishable foods</a:t>
            </a:r>
          </a:p>
        </p:txBody>
      </p:sp>
      <p:sp>
        <p:nvSpPr>
          <p:cNvPr id="16" name="Rectangle 15"/>
          <p:cNvSpPr/>
          <p:nvPr/>
        </p:nvSpPr>
        <p:spPr>
          <a:xfrm>
            <a:off x="3563888" y="5346899"/>
            <a:ext cx="2489208" cy="369332"/>
          </a:xfrm>
          <a:prstGeom prst="rect">
            <a:avLst/>
          </a:prstGeom>
        </p:spPr>
        <p:txBody>
          <a:bodyPr wrap="none">
            <a:spAutoFit/>
          </a:bodyPr>
          <a:lstStyle/>
          <a:p>
            <a:r>
              <a:rPr lang="en-AU" dirty="0">
                <a:solidFill>
                  <a:prstClr val="black"/>
                </a:solidFill>
              </a:rPr>
              <a:t>Mass production of food</a:t>
            </a:r>
          </a:p>
        </p:txBody>
      </p:sp>
      <p:sp>
        <p:nvSpPr>
          <p:cNvPr id="17" name="Rectangle 16"/>
          <p:cNvSpPr/>
          <p:nvPr/>
        </p:nvSpPr>
        <p:spPr>
          <a:xfrm>
            <a:off x="595244" y="2740709"/>
            <a:ext cx="1518557" cy="369332"/>
          </a:xfrm>
          <a:prstGeom prst="rect">
            <a:avLst/>
          </a:prstGeom>
        </p:spPr>
        <p:txBody>
          <a:bodyPr wrap="none">
            <a:spAutoFit/>
          </a:bodyPr>
          <a:lstStyle/>
          <a:p>
            <a:r>
              <a:rPr lang="en-AU" dirty="0">
                <a:solidFill>
                  <a:prstClr val="black"/>
                </a:solidFill>
              </a:rPr>
              <a:t>pasteurization</a:t>
            </a:r>
          </a:p>
        </p:txBody>
      </p:sp>
      <p:sp>
        <p:nvSpPr>
          <p:cNvPr id="18" name="Rectangle 17"/>
          <p:cNvSpPr/>
          <p:nvPr/>
        </p:nvSpPr>
        <p:spPr>
          <a:xfrm>
            <a:off x="6655030" y="908720"/>
            <a:ext cx="2292231" cy="523220"/>
          </a:xfrm>
          <a:prstGeom prst="rect">
            <a:avLst/>
          </a:prstGeom>
        </p:spPr>
        <p:txBody>
          <a:bodyPr wrap="none">
            <a:spAutoFit/>
          </a:bodyPr>
          <a:lstStyle/>
          <a:p>
            <a:r>
              <a:rPr lang="en-AU" sz="2800" dirty="0">
                <a:solidFill>
                  <a:srgbClr val="FFC000"/>
                </a:solidFill>
                <a:latin typeface="Bell MT" pitchFamily="18" charset="0"/>
              </a:rPr>
              <a:t>Freeze-drying</a:t>
            </a:r>
          </a:p>
        </p:txBody>
      </p:sp>
      <p:sp>
        <p:nvSpPr>
          <p:cNvPr id="19" name="Rectangle 18"/>
          <p:cNvSpPr/>
          <p:nvPr/>
        </p:nvSpPr>
        <p:spPr>
          <a:xfrm>
            <a:off x="201282" y="1043444"/>
            <a:ext cx="3943002" cy="338554"/>
          </a:xfrm>
          <a:prstGeom prst="rect">
            <a:avLst/>
          </a:prstGeom>
        </p:spPr>
        <p:txBody>
          <a:bodyPr wrap="none">
            <a:spAutoFit/>
          </a:bodyPr>
          <a:lstStyle/>
          <a:p>
            <a:r>
              <a:rPr lang="en-AU" sz="2400" baseline="30000" dirty="0">
                <a:solidFill>
                  <a:srgbClr val="1F497D"/>
                </a:solidFill>
                <a:latin typeface="Arial Black" pitchFamily="34" charset="0"/>
              </a:rPr>
              <a:t>Decaffeination of Coffee and Tea </a:t>
            </a:r>
          </a:p>
        </p:txBody>
      </p:sp>
      <p:sp>
        <p:nvSpPr>
          <p:cNvPr id="2" name="Rectangle 1"/>
          <p:cNvSpPr/>
          <p:nvPr/>
        </p:nvSpPr>
        <p:spPr>
          <a:xfrm rot="20145795">
            <a:off x="3340310" y="1874441"/>
            <a:ext cx="1807931" cy="461665"/>
          </a:xfrm>
          <a:prstGeom prst="rect">
            <a:avLst/>
          </a:prstGeom>
        </p:spPr>
        <p:txBody>
          <a:bodyPr wrap="none">
            <a:spAutoFit/>
            <a:scene3d>
              <a:camera prst="orthographicFront"/>
              <a:lightRig rig="threePt" dir="t"/>
            </a:scene3d>
            <a:sp3d extrusionH="57150">
              <a:bevelT w="38100" h="38100" prst="relaxedInset"/>
            </a:sp3d>
          </a:bodyPr>
          <a:lstStyle/>
          <a:p>
            <a:r>
              <a:rPr lang="en-AU" sz="2400" dirty="0" smtClean="0">
                <a:solidFill>
                  <a:prstClr val="black"/>
                </a:solidFill>
              </a:rPr>
              <a:t>Refrigeration</a:t>
            </a:r>
            <a:endParaRPr lang="en-AU" sz="2400" dirty="0">
              <a:solidFill>
                <a:prstClr val="black"/>
              </a:solidFill>
            </a:endParaRPr>
          </a:p>
        </p:txBody>
      </p:sp>
      <p:sp>
        <p:nvSpPr>
          <p:cNvPr id="3" name="Rectangle 2"/>
          <p:cNvSpPr/>
          <p:nvPr/>
        </p:nvSpPr>
        <p:spPr>
          <a:xfrm>
            <a:off x="6546065" y="6137720"/>
            <a:ext cx="2494850" cy="369332"/>
          </a:xfrm>
          <a:prstGeom prst="rect">
            <a:avLst/>
          </a:prstGeom>
        </p:spPr>
        <p:txBody>
          <a:bodyPr wrap="none">
            <a:spAutoFit/>
          </a:bodyPr>
          <a:lstStyle/>
          <a:p>
            <a:r>
              <a:rPr lang="en-AU" dirty="0">
                <a:solidFill>
                  <a:prstClr val="black"/>
                </a:solidFill>
              </a:rPr>
              <a:t>mechanical </a:t>
            </a:r>
            <a:r>
              <a:rPr lang="en-AU" dirty="0" smtClean="0">
                <a:solidFill>
                  <a:prstClr val="black"/>
                </a:solidFill>
              </a:rPr>
              <a:t>dehydration</a:t>
            </a:r>
            <a:endParaRPr lang="en-AU" dirty="0">
              <a:solidFill>
                <a:prstClr val="black"/>
              </a:solidFill>
            </a:endParaRPr>
          </a:p>
        </p:txBody>
      </p:sp>
      <p:sp>
        <p:nvSpPr>
          <p:cNvPr id="11" name="Rectangle 10"/>
          <p:cNvSpPr/>
          <p:nvPr/>
        </p:nvSpPr>
        <p:spPr>
          <a:xfrm>
            <a:off x="219538" y="4280322"/>
            <a:ext cx="1990364" cy="923330"/>
          </a:xfrm>
          <a:prstGeom prst="rect">
            <a:avLst/>
          </a:prstGeom>
        </p:spPr>
        <p:txBody>
          <a:bodyPr wrap="square">
            <a:spAutoFit/>
          </a:bodyPr>
          <a:lstStyle/>
          <a:p>
            <a:pPr algn="ctr"/>
            <a:r>
              <a:rPr lang="en-AU" dirty="0">
                <a:solidFill>
                  <a:prstClr val="black"/>
                </a:solidFill>
              </a:rPr>
              <a:t>fermentation in the</a:t>
            </a:r>
          </a:p>
          <a:p>
            <a:pPr algn="ctr"/>
            <a:r>
              <a:rPr lang="en-AU" dirty="0">
                <a:solidFill>
                  <a:prstClr val="black"/>
                </a:solidFill>
              </a:rPr>
              <a:t>brewing industry</a:t>
            </a:r>
          </a:p>
        </p:txBody>
      </p:sp>
    </p:spTree>
    <p:extLst>
      <p:ext uri="{BB962C8B-B14F-4D97-AF65-F5344CB8AC3E}">
        <p14:creationId xmlns:p14="http://schemas.microsoft.com/office/powerpoint/2010/main" val="6725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anim calcmode="lin" valueType="num">
                                      <p:cBhvr>
                                        <p:cTn id="65" dur="1000" fill="hold"/>
                                        <p:tgtEl>
                                          <p:spTgt spid="7"/>
                                        </p:tgtEl>
                                        <p:attrNameLst>
                                          <p:attrName>ppt_x</p:attrName>
                                        </p:attrNameLst>
                                      </p:cBhvr>
                                      <p:tavLst>
                                        <p:tav tm="0">
                                          <p:val>
                                            <p:strVal val="#ppt_x"/>
                                          </p:val>
                                        </p:tav>
                                        <p:tav tm="100000">
                                          <p:val>
                                            <p:strVal val="#ppt_x"/>
                                          </p:val>
                                        </p:tav>
                                      </p:tavLst>
                                    </p:anim>
                                    <p:anim calcmode="lin" valueType="num">
                                      <p:cBhvr>
                                        <p:cTn id="6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50259" y="4149080"/>
            <a:ext cx="2160240" cy="2633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p:cNvSpPr/>
          <p:nvPr/>
        </p:nvSpPr>
        <p:spPr>
          <a:xfrm>
            <a:off x="6320177" y="940109"/>
            <a:ext cx="2293400" cy="259077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Oval 1"/>
          <p:cNvSpPr/>
          <p:nvPr/>
        </p:nvSpPr>
        <p:spPr>
          <a:xfrm>
            <a:off x="6898341" y="4041883"/>
            <a:ext cx="2016224" cy="25406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il_fi" descr="http://www.virginmedia.com/images/microwave-meal-400x250.jpg"/>
          <p:cNvPicPr/>
          <p:nvPr/>
        </p:nvPicPr>
        <p:blipFill>
          <a:blip r:embed="rId2">
            <a:extLst>
              <a:ext uri="{28A0092B-C50C-407E-A947-70E740481C1C}">
                <a14:useLocalDpi xmlns:a14="http://schemas.microsoft.com/office/drawing/2010/main" val="0"/>
              </a:ext>
            </a:extLst>
          </a:blip>
          <a:srcRect/>
          <a:stretch>
            <a:fillRect/>
          </a:stretch>
        </p:blipFill>
        <p:spPr bwMode="auto">
          <a:xfrm>
            <a:off x="7151372" y="4783940"/>
            <a:ext cx="1617921" cy="1265490"/>
          </a:xfrm>
          <a:prstGeom prst="rect">
            <a:avLst/>
          </a:prstGeom>
          <a:noFill/>
          <a:ln>
            <a:noFill/>
          </a:ln>
        </p:spPr>
      </p:pic>
      <p:sp>
        <p:nvSpPr>
          <p:cNvPr id="5" name="Rectangle 4"/>
          <p:cNvSpPr/>
          <p:nvPr/>
        </p:nvSpPr>
        <p:spPr>
          <a:xfrm>
            <a:off x="7222612" y="4433458"/>
            <a:ext cx="1367682" cy="261610"/>
          </a:xfrm>
          <a:prstGeom prst="rect">
            <a:avLst/>
          </a:prstGeom>
        </p:spPr>
        <p:txBody>
          <a:bodyPr wrap="none">
            <a:spAutoFit/>
          </a:bodyPr>
          <a:lstStyle/>
          <a:p>
            <a:r>
              <a:rPr lang="en-AU" sz="1100" dirty="0"/>
              <a:t>MICROWAVE MEALS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636" y="1838471"/>
            <a:ext cx="1368152" cy="126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912077" y="1372356"/>
            <a:ext cx="1109599" cy="261610"/>
          </a:xfrm>
          <a:prstGeom prst="rect">
            <a:avLst/>
          </a:prstGeom>
        </p:spPr>
        <p:txBody>
          <a:bodyPr wrap="none">
            <a:spAutoFit/>
          </a:bodyPr>
          <a:lstStyle/>
          <a:p>
            <a:r>
              <a:rPr lang="en-AU" sz="1100" dirty="0"/>
              <a:t>ENERGY DRINKS</a:t>
            </a:r>
          </a:p>
        </p:txBody>
      </p:sp>
      <p:sp>
        <p:nvSpPr>
          <p:cNvPr id="9" name="Rectangle 8"/>
          <p:cNvSpPr/>
          <p:nvPr/>
        </p:nvSpPr>
        <p:spPr>
          <a:xfrm>
            <a:off x="1443151" y="4653135"/>
            <a:ext cx="1096775" cy="261610"/>
          </a:xfrm>
          <a:prstGeom prst="rect">
            <a:avLst/>
          </a:prstGeom>
        </p:spPr>
        <p:txBody>
          <a:bodyPr wrap="none">
            <a:spAutoFit/>
          </a:bodyPr>
          <a:lstStyle/>
          <a:p>
            <a:r>
              <a:rPr lang="en-AU" sz="1100" dirty="0"/>
              <a:t>ORGANIC FOOD</a:t>
            </a:r>
          </a:p>
        </p:txBody>
      </p:sp>
      <p:sp>
        <p:nvSpPr>
          <p:cNvPr id="14" name="Oval 13"/>
          <p:cNvSpPr/>
          <p:nvPr/>
        </p:nvSpPr>
        <p:spPr>
          <a:xfrm>
            <a:off x="3452492" y="3918192"/>
            <a:ext cx="2304256" cy="26642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3760467" y="4410690"/>
            <a:ext cx="1789272" cy="261610"/>
          </a:xfrm>
          <a:prstGeom prst="rect">
            <a:avLst/>
          </a:prstGeom>
        </p:spPr>
        <p:txBody>
          <a:bodyPr wrap="none">
            <a:spAutoFit/>
          </a:bodyPr>
          <a:lstStyle/>
          <a:p>
            <a:r>
              <a:rPr lang="en-AU" sz="1100" dirty="0"/>
              <a:t>MOLECULAR GASTRONOMY</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5440" y="4869160"/>
            <a:ext cx="1679326" cy="122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45896" y="141306"/>
            <a:ext cx="8717448" cy="830997"/>
          </a:xfrm>
          <a:prstGeom prst="rect">
            <a:avLst/>
          </a:prstGeom>
          <a:noFill/>
        </p:spPr>
        <p:txBody>
          <a:bodyPr wrap="square" lIns="91440" tIns="45720" rIns="91440" bIns="45720">
            <a:spAutoFit/>
          </a:bodyPr>
          <a:lstStyle/>
          <a:p>
            <a:pPr algn="ctr"/>
            <a:r>
              <a:rPr lang="en-AU"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Historical development of the food industry modern Australian Cuisine </a:t>
            </a:r>
            <a:endParaRPr 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76" r="53576" b="57831"/>
          <a:stretch/>
        </p:blipFill>
        <p:spPr bwMode="auto">
          <a:xfrm>
            <a:off x="1351112" y="5209167"/>
            <a:ext cx="1231679" cy="95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483768" y="3121940"/>
            <a:ext cx="648072" cy="76425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3324563" y="1103064"/>
            <a:ext cx="2225176" cy="273630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5216" y="3756173"/>
            <a:ext cx="6762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687" y="972303"/>
            <a:ext cx="6762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643" y="870635"/>
            <a:ext cx="6762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79512" y="3756173"/>
            <a:ext cx="648072" cy="78581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306996" y="896533"/>
            <a:ext cx="2088232" cy="255314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3832905" y="1517528"/>
            <a:ext cx="1368152" cy="430887"/>
          </a:xfrm>
          <a:prstGeom prst="rect">
            <a:avLst/>
          </a:prstGeom>
          <a:noFill/>
        </p:spPr>
        <p:txBody>
          <a:bodyPr wrap="square" rtlCol="0">
            <a:spAutoFit/>
          </a:bodyPr>
          <a:lstStyle/>
          <a:p>
            <a:pPr algn="ctr"/>
            <a:r>
              <a:rPr lang="en-AU" sz="1100" dirty="0" smtClean="0"/>
              <a:t>Genetically Engineered foods</a:t>
            </a:r>
            <a:endParaRPr lang="en-AU" sz="1100" dirty="0"/>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0334" y="2216138"/>
            <a:ext cx="1267910" cy="120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70807" y="1242533"/>
            <a:ext cx="1296144" cy="430887"/>
          </a:xfrm>
          <a:prstGeom prst="rect">
            <a:avLst/>
          </a:prstGeom>
          <a:noFill/>
        </p:spPr>
        <p:txBody>
          <a:bodyPr wrap="square" rtlCol="0">
            <a:spAutoFit/>
          </a:bodyPr>
          <a:lstStyle/>
          <a:p>
            <a:pPr algn="ctr"/>
            <a:r>
              <a:rPr lang="en-AU" sz="1100" dirty="0" smtClean="0"/>
              <a:t>Choice &amp; availability</a:t>
            </a:r>
            <a:endParaRPr lang="en-AU" sz="1100" dirty="0"/>
          </a:p>
        </p:txBody>
      </p:sp>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548" y="1948415"/>
            <a:ext cx="716091" cy="7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51112" y="1957194"/>
            <a:ext cx="752584" cy="72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551" y="2792151"/>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0470" y="3389310"/>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2612" y="6091287"/>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0334" y="6091287"/>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6636" y="3039412"/>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4316" y="6173904"/>
            <a:ext cx="11461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3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2" grpId="0" animBg="1"/>
      <p:bldP spid="14" grpId="0" animBg="1"/>
      <p:bldP spid="12" grpId="0"/>
      <p:bldP spid="1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4.2|20.2|1.2|3.7|3.7"/>
</p:tagLst>
</file>

<file path=ppt/tags/tag2.xml><?xml version="1.0" encoding="utf-8"?>
<p:tagLst xmlns:a="http://schemas.openxmlformats.org/drawingml/2006/main" xmlns:r="http://schemas.openxmlformats.org/officeDocument/2006/relationships" xmlns:p="http://schemas.openxmlformats.org/presentationml/2006/main">
  <p:tag name="TIMING" val="|2.4|1.3|4.4|1.7|1.8|1.7|2.1|1.6|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2226</TotalTime>
  <Words>747</Words>
  <Application>Microsoft Office PowerPoint</Application>
  <PresentationFormat>On-screen Show (4:3)</PresentationFormat>
  <Paragraphs>123</Paragraphs>
  <Slides>18</Slides>
  <Notes>0</Notes>
  <HiddenSlides>0</HiddenSlides>
  <MMClips>4</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Australian Food Industry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True Cost of Food</vt:lpstr>
      <vt:lpstr>PowerPoint Presentation</vt:lpstr>
      <vt:lpstr>PowerPoint Presentation</vt:lpstr>
      <vt:lpstr>PowerPoint Presentation</vt:lpstr>
      <vt:lpstr>PowerPoint Presentation</vt:lpstr>
      <vt:lpstr>PowerPoint Presentation</vt:lpstr>
      <vt:lpstr>Reference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Australian food industry </dc:title>
  <dc:creator>OEM Computer</dc:creator>
  <cp:lastModifiedBy>OEM Computer</cp:lastModifiedBy>
  <cp:revision>77</cp:revision>
  <dcterms:created xsi:type="dcterms:W3CDTF">2012-02-20T10:10:54Z</dcterms:created>
  <dcterms:modified xsi:type="dcterms:W3CDTF">2012-03-16T10:43:37Z</dcterms:modified>
</cp:coreProperties>
</file>